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59" r:id="rId7"/>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58" d="100"/>
          <a:sy n="58" d="100"/>
        </p:scale>
        <p:origin x="102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03/10/2025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03/10/2025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03/10/2025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C93B740A-FA32-9920-50C3-4E3E1B29E35C}"/>
              </a:ext>
            </a:extLst>
          </p:cNvPr>
          <p:cNvPicPr>
            <a:picLocks noChangeAspect="1"/>
          </p:cNvPicPr>
          <p:nvPr/>
        </p:nvPicPr>
        <p:blipFill>
          <a:blip r:embed="rId2"/>
          <a:stretch>
            <a:fillRect/>
          </a:stretch>
        </p:blipFill>
        <p:spPr>
          <a:xfrm>
            <a:off x="6178" y="-7080"/>
            <a:ext cx="243840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20797" y="698688"/>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a:t>Oratoire  </a:t>
            </a:r>
            <a:endParaRPr lang="fr-FR" sz="5400" dirty="0"/>
          </a:p>
        </p:txBody>
      </p:sp>
      <p:sp>
        <p:nvSpPr>
          <p:cNvPr id="10" name="TextBox 9">
            <a:extLst>
              <a:ext uri="{FF2B5EF4-FFF2-40B4-BE49-F238E27FC236}">
                <a16:creationId xmlns:a16="http://schemas.microsoft.com/office/drawing/2014/main" id="{EC598F2F-0BB9-6676-63D1-D54F7E1AC2C7}"/>
              </a:ext>
            </a:extLst>
          </p:cNvPr>
          <p:cNvSpPr txBox="1"/>
          <p:nvPr/>
        </p:nvSpPr>
        <p:spPr>
          <a:xfrm>
            <a:off x="-20797" y="6828559"/>
            <a:ext cx="684627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a:latin typeface="Calibri"/>
                <a:ea typeface="Calibri"/>
                <a:cs typeface="Calibri"/>
              </a:rPr>
              <a:t>En </a:t>
            </a:r>
            <a:r>
              <a:rPr lang="fr-FR" sz="2400" b="1" dirty="0">
                <a:latin typeface="Calibri"/>
                <a:ea typeface="Calibri"/>
                <a:cs typeface="Calibri"/>
              </a:rPr>
              <a:t>résumé,</a:t>
            </a:r>
            <a:endParaRPr lang="fr-FR" sz="2400" dirty="0">
              <a:latin typeface="Calibri"/>
              <a:ea typeface="Calibri"/>
              <a:cs typeface="Calibri"/>
            </a:endParaRPr>
          </a:p>
          <a:p>
            <a:endParaRPr lang="fr-FR" sz="2400" b="1" dirty="0">
              <a:latin typeface="Calibri"/>
            </a:endParaRPr>
          </a:p>
          <a:p>
            <a:r>
              <a:rPr lang="fr-FR" sz="2000">
                <a:latin typeface="Calibri"/>
                <a:ea typeface="Calibri"/>
                <a:cs typeface="Calibri"/>
              </a:rPr>
              <a:t>Helion (ou Elion) De Villeneuve,  est né vers 1270 en Provence et est mort le 27 mai 1346 à Rhodes. </a:t>
            </a:r>
          </a:p>
        </p:txBody>
      </p:sp>
      <p:sp>
        <p:nvSpPr>
          <p:cNvPr id="11" name="TextBox 10">
            <a:extLst>
              <a:ext uri="{FF2B5EF4-FFF2-40B4-BE49-F238E27FC236}">
                <a16:creationId xmlns:a16="http://schemas.microsoft.com/office/drawing/2014/main" id="{5D671E86-02FA-C7E8-501D-AE82E8057DC5}"/>
              </a:ext>
            </a:extLst>
          </p:cNvPr>
          <p:cNvSpPr txBox="1"/>
          <p:nvPr/>
        </p:nvSpPr>
        <p:spPr>
          <a:xfrm>
            <a:off x="22212" y="8275109"/>
            <a:ext cx="6846276"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400" b="1" dirty="0">
                <a:latin typeface="Calibri"/>
                <a:ea typeface="Calibri"/>
                <a:cs typeface="Calibri"/>
              </a:rPr>
              <a:t>Pour en savoir plus,</a:t>
            </a:r>
          </a:p>
          <a:p>
            <a:pPr algn="just"/>
            <a:endParaRPr lang="en-US"/>
          </a:p>
          <a:p>
            <a:pPr algn="just"/>
            <a:r>
              <a:rPr lang="fr-FR" sz="2000">
                <a:latin typeface="Calibri"/>
                <a:ea typeface="Calibri"/>
                <a:cs typeface="Calibri"/>
              </a:rPr>
              <a:t>Il était chevalier de la langue de Provence et commandeur de Manosque et de Puimoisson et de la commanderie templière du Ruou à la suite de sa dévolution aux Hospitaliers depuis le 5 novembre 1314.</a:t>
            </a:r>
          </a:p>
          <a:p>
            <a:pPr algn="just"/>
            <a:r>
              <a:rPr lang="fr-FR" sz="2000">
                <a:latin typeface="Calibri"/>
                <a:ea typeface="Calibri"/>
                <a:cs typeface="Calibri"/>
              </a:rPr>
              <a:t>Il fut le premier et à priori l’unique prieur de Provence nommé le 21 juillet 1317 avant d’être élu, avec le soutien du pape Jean XXII grand maître de l’ordre en 1319.</a:t>
            </a:r>
          </a:p>
        </p:txBody>
      </p:sp>
      <p:pic>
        <p:nvPicPr>
          <p:cNvPr id="3" name="Image 2" descr="Une image contenant plein air, bâtiment, plante, arbre&#10;&#10;Le contenu généré par l’IA peut être incorrect.">
            <a:extLst>
              <a:ext uri="{FF2B5EF4-FFF2-40B4-BE49-F238E27FC236}">
                <a16:creationId xmlns:a16="http://schemas.microsoft.com/office/drawing/2014/main" id="{78B5B41E-B354-22A8-ABE7-EFA55E249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7" y="1616831"/>
            <a:ext cx="3602736" cy="5038344"/>
          </a:xfrm>
          <a:prstGeom prst="rect">
            <a:avLst/>
          </a:prstGeom>
        </p:spPr>
      </p:pic>
      <p:pic>
        <p:nvPicPr>
          <p:cNvPr id="8" name="Image 7" descr="Une image contenant bâtiment, plein air, ciel, plante&#10;&#10;Le contenu généré par l’IA peut être incorrect.">
            <a:extLst>
              <a:ext uri="{FF2B5EF4-FFF2-40B4-BE49-F238E27FC236}">
                <a16:creationId xmlns:a16="http://schemas.microsoft.com/office/drawing/2014/main" id="{A6EA239F-85F8-F768-F4DC-2A9DF3B4F8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939" y="1616830"/>
            <a:ext cx="3243540" cy="5037839"/>
          </a:xfrm>
          <a:prstGeom prst="rect">
            <a:avLst/>
          </a:prstGeom>
        </p:spPr>
      </p:pic>
      <p:sp>
        <p:nvSpPr>
          <p:cNvPr id="9" name="ZoneTexte 8">
            <a:extLst>
              <a:ext uri="{FF2B5EF4-FFF2-40B4-BE49-F238E27FC236}">
                <a16:creationId xmlns:a16="http://schemas.microsoft.com/office/drawing/2014/main" id="{FDFB329C-1712-59FD-A582-35CC8ECAE148}"/>
              </a:ext>
            </a:extLst>
          </p:cNvPr>
          <p:cNvSpPr txBox="1"/>
          <p:nvPr/>
        </p:nvSpPr>
        <p:spPr>
          <a:xfrm>
            <a:off x="2070131" y="6285337"/>
            <a:ext cx="3910912" cy="369332"/>
          </a:xfrm>
          <a:prstGeom prst="rect">
            <a:avLst/>
          </a:prstGeom>
          <a:noFill/>
        </p:spPr>
        <p:txBody>
          <a:bodyPr wrap="square" rtlCol="0">
            <a:spAutoFit/>
          </a:bodyPr>
          <a:lstStyle/>
          <a:p>
            <a:r>
              <a:rPr lang="fr-FR" b="1"/>
              <a:t>Vers 1950	vers l’an 2000   </a:t>
            </a:r>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448C2-1238-7CF0-4978-713FB43B4C24}"/>
              </a:ext>
            </a:extLst>
          </p:cNvPr>
          <p:cNvSpPr txBox="1"/>
          <p:nvPr/>
        </p:nvSpPr>
        <p:spPr>
          <a:xfrm>
            <a:off x="-3463" y="-3464"/>
            <a:ext cx="6864926"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Il devint ainsi  le 26</a:t>
            </a:r>
            <a:r>
              <a:rPr lang="fr-FR" baseline="30000"/>
              <a:t>ème</a:t>
            </a:r>
            <a:r>
              <a:rPr lang="fr-FR"/>
              <a:t> grand maître des Hospitaliers de Saint Jean de Jérusalem.</a:t>
            </a:r>
          </a:p>
          <a:p>
            <a:endParaRPr lang="fr-FR"/>
          </a:p>
          <a:p>
            <a:r>
              <a:rPr lang="fr-FR"/>
              <a:t>Dans « les tombeaux des grands maîtres des hospitaliers de Saint-Jean de Jérusalem à Rhodes » de Jean Bernard de Vaivre, on peut lire que </a:t>
            </a:r>
            <a:r>
              <a:rPr lang="fr-FR" i="1"/>
              <a:t>« Hélion mourut à Rhodes le 7 mai 1346 à 86 ans. Il fut inhumé dans l’église conventuelle Saint Jean qu’il avait achevé de bâtir. De son tombeau il ne reste rien ».</a:t>
            </a:r>
          </a:p>
          <a:p>
            <a:endParaRPr lang="fr-FR"/>
          </a:p>
          <a:p>
            <a:r>
              <a:rPr lang="fr-FR"/>
              <a:t>Dans « Le miracle de sainte Roseline »  de  Pierre JALABERT, on peut lire que</a:t>
            </a:r>
            <a:r>
              <a:rPr lang="fr-FR" i="1"/>
              <a:t> « après son dernier soupir, son frère Hélion, qui guerroyait contre les infidèles, en qualité de croisé et se trouvait à cette époque prisonnier dans l’île de Rhodes, sentit, une nuit, d’invisibles mains dénouer ses chaînes. Il reconnut l’image de sa sœur qui lui fit signe de la suivre, ouvrit les portes du cachot et l’entraîna vers la mer. Quand ils eurent gagné le rivage, elle déploya son voile qu’elle disposa en forme de nef ; ils s’y placèrent l’un et l’autre et, aussitôt, enlevés par les vents, atterrirent en Provence. À peine en touchaient-ils les bords, Roseline avait disparu. Arrivé au castel de son père, hélion, étonné de ne plus la revoir, demanda de ses nouvelles.</a:t>
            </a:r>
          </a:p>
          <a:p>
            <a:endParaRPr lang="fr-FR"/>
          </a:p>
          <a:p>
            <a:r>
              <a:rPr lang="fr-FR" i="1"/>
              <a:t>« Elle est morte, hélas ! depuis hier », lui répondit le vieux baron avec des larmes dans la voix.</a:t>
            </a:r>
          </a:p>
          <a:p>
            <a:endParaRPr lang="fr-FR"/>
          </a:p>
          <a:p>
            <a:r>
              <a:rPr lang="fr-FR" i="1"/>
              <a:t>*Sources : Légendes de Provence et du Languedoc, 1944. Recueilli dans Histoires et légendes de la Provence mystérieuse, textes recueillis et présentés par Jean-Paul Clébert, Tchou, 1968 + </a:t>
            </a:r>
            <a:r>
              <a:rPr lang="fr-FR"/>
              <a:t>Monuments et mémoires de la fondation Eugène Piot. Année 1998 + recherches de Franck Dugas</a:t>
            </a:r>
          </a:p>
        </p:txBody>
      </p:sp>
      <p:pic>
        <p:nvPicPr>
          <p:cNvPr id="5" name="Image 4" descr="Une image contenant Visage humain, personne, Objet de collection, habits&#10;&#10;Le contenu généré par l’IA peut être incorrect.">
            <a:extLst>
              <a:ext uri="{FF2B5EF4-FFF2-40B4-BE49-F238E27FC236}">
                <a16:creationId xmlns:a16="http://schemas.microsoft.com/office/drawing/2014/main" id="{7B96C58E-A315-06B4-B254-0373D4931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 y="13354628"/>
            <a:ext cx="6858000" cy="9257143"/>
          </a:xfrm>
          <a:prstGeom prst="rect">
            <a:avLst/>
          </a:prstGeom>
        </p:spPr>
      </p:pic>
      <p:pic>
        <p:nvPicPr>
          <p:cNvPr id="7" name="Image 6" descr="Une image contenant pièce, métal, devise, argent&#10;&#10;Le contenu généré par l’IA peut être incorrect.">
            <a:extLst>
              <a:ext uri="{FF2B5EF4-FFF2-40B4-BE49-F238E27FC236}">
                <a16:creationId xmlns:a16="http://schemas.microsoft.com/office/drawing/2014/main" id="{64935B0C-050C-9499-6F83-1A2354A6A8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529" y="8652605"/>
            <a:ext cx="5050016" cy="2605810"/>
          </a:xfrm>
          <a:prstGeom prst="rect">
            <a:avLst/>
          </a:prstGeom>
        </p:spPr>
      </p:pic>
    </p:spTree>
    <p:extLst>
      <p:ext uri="{BB962C8B-B14F-4D97-AF65-F5344CB8AC3E}">
        <p14:creationId xmlns:p14="http://schemas.microsoft.com/office/powerpoint/2010/main" val="211203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Visage humain, personne, Objet de collection, habits&#10;&#10;Le contenu généré par l’IA peut être incorrect.">
            <a:extLst>
              <a:ext uri="{FF2B5EF4-FFF2-40B4-BE49-F238E27FC236}">
                <a16:creationId xmlns:a16="http://schemas.microsoft.com/office/drawing/2014/main" id="{DAAD5117-73E2-D5C8-8BBC-2DF2140E7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7428"/>
            <a:ext cx="6858000" cy="9257143"/>
          </a:xfrm>
          <a:prstGeom prst="rect">
            <a:avLst/>
          </a:prstGeom>
        </p:spPr>
      </p:pic>
    </p:spTree>
    <p:extLst>
      <p:ext uri="{BB962C8B-B14F-4D97-AF65-F5344CB8AC3E}">
        <p14:creationId xmlns:p14="http://schemas.microsoft.com/office/powerpoint/2010/main" val="26861228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ée un document." ma:contentTypeScope="" ma:versionID="d2bbbb0dff3b5a7bcb6e8760d3d84681">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6fb60d4c116bd8a70a17d4aa9fb2c4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638F1C45-37B7-40B4-A524-7623255C40AC}">
  <ds:schemaRefs>
    <ds:schemaRef ds:uri="http://schemas.microsoft.com/sharepoint/v3/contenttype/forms"/>
  </ds:schemaRefs>
</ds:datastoreItem>
</file>

<file path=customXml/itemProps2.xml><?xml version="1.0" encoding="utf-8"?>
<ds:datastoreItem xmlns:ds="http://schemas.openxmlformats.org/officeDocument/2006/customXml" ds:itemID="{7503629F-3604-4757-80E8-8612F99CD0AE}"/>
</file>

<file path=customXml/itemProps3.xml><?xml version="1.0" encoding="utf-8"?>
<ds:datastoreItem xmlns:ds="http://schemas.openxmlformats.org/officeDocument/2006/customXml" ds:itemID="{AB6D0807-39A9-4F9F-9FEE-27ADCCFBF959}">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docProps/app.xml><?xml version="1.0" encoding="utf-8"?>
<Properties xmlns="http://schemas.openxmlformats.org/officeDocument/2006/extended-properties" xmlns:vt="http://schemas.openxmlformats.org/officeDocument/2006/docPropsVTypes">
  <TotalTime>8</TotalTime>
  <Words>410</Words>
  <Application>Microsoft Office PowerPoint</Application>
  <PresentationFormat>Grand écran</PresentationFormat>
  <Paragraphs>18</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Aptos</vt:lpstr>
      <vt:lpstr>Aptos Display</vt:lpstr>
      <vt:lpstr>Arial</vt:lpstr>
      <vt:lpstr>Calibri</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Benoit JARRY</dc:creator>
  <cp:lastModifiedBy>Benoit JARRY</cp:lastModifiedBy>
  <cp:revision>80</cp:revision>
  <dcterms:created xsi:type="dcterms:W3CDTF">2012-07-30T22:21:58Z</dcterms:created>
  <dcterms:modified xsi:type="dcterms:W3CDTF">2025-10-03T13:07:31Z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