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slides/slide2.xml" ContentType="application/vnd.openxmlformats-officedocument.presentationml.slide+xml"/>
  <Override PartName="/ppt/slides/slide3.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923CE-F27A-B6DB-DAC0-7ABE01CA7762}" v="94" dt="2025-07-17T12:33:06.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CC9923CE-F27A-B6DB-DAC0-7ABE01CA7762}"/>
    <pc:docChg chg="mod addSld modSld modMainMaster setSldSz">
      <pc:chgData name="saisonnier Tourisme Culture Patrimoine" userId="S::saisontcp@lesarcssurargens.fr::0ca65382-e596-453e-9522-818d66b87411" providerId="AD" clId="Web-{CC9923CE-F27A-B6DB-DAC0-7ABE01CA7762}" dt="2025-07-17T12:33:06.241" v="80" actId="14100"/>
      <pc:docMkLst>
        <pc:docMk/>
      </pc:docMkLst>
      <pc:sldChg chg="addSp delSp modSp">
        <pc:chgData name="saisonnier Tourisme Culture Patrimoine" userId="S::saisontcp@lesarcssurargens.fr::0ca65382-e596-453e-9522-818d66b87411" providerId="AD" clId="Web-{CC9923CE-F27A-B6DB-DAC0-7ABE01CA7762}" dt="2025-07-17T12:32:53.351" v="77"/>
        <pc:sldMkLst>
          <pc:docMk/>
          <pc:sldMk cId="3784089036" sldId="256"/>
        </pc:sldMkLst>
        <pc:spChg chg="del">
          <ac:chgData name="saisonnier Tourisme Culture Patrimoine" userId="S::saisontcp@lesarcssurargens.fr::0ca65382-e596-453e-9522-818d66b87411" providerId="AD" clId="Web-{CC9923CE-F27A-B6DB-DAC0-7ABE01CA7762}" dt="2025-07-17T12:28:09.913"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CC9923CE-F27A-B6DB-DAC0-7ABE01CA7762}" dt="2025-07-17T12:28:12.273"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CC9923CE-F27A-B6DB-DAC0-7ABE01CA7762}" dt="2025-07-17T12:28:37.882" v="11" actId="20577"/>
          <ac:spMkLst>
            <pc:docMk/>
            <pc:sldMk cId="3784089036" sldId="256"/>
            <ac:spMk id="5" creationId="{844C1C6E-B81F-E72A-12CA-3D2C54914390}"/>
          </ac:spMkLst>
        </pc:spChg>
        <pc:spChg chg="add mod">
          <ac:chgData name="saisonnier Tourisme Culture Patrimoine" userId="S::saisontcp@lesarcssurargens.fr::0ca65382-e596-453e-9522-818d66b87411" providerId="AD" clId="Web-{CC9923CE-F27A-B6DB-DAC0-7ABE01CA7762}" dt="2025-07-17T12:31:15.069" v="40" actId="20577"/>
          <ac:spMkLst>
            <pc:docMk/>
            <pc:sldMk cId="3784089036" sldId="256"/>
            <ac:spMk id="10" creationId="{28636CE7-18B6-6DC9-D686-1008BDC3638A}"/>
          </ac:spMkLst>
        </pc:spChg>
        <pc:picChg chg="add mod">
          <ac:chgData name="saisonnier Tourisme Culture Patrimoine" userId="S::saisontcp@lesarcssurargens.fr::0ca65382-e596-453e-9522-818d66b87411" providerId="AD" clId="Web-{CC9923CE-F27A-B6DB-DAC0-7ABE01CA7762}" dt="2025-07-17T12:28:19.866" v="4" actId="1076"/>
          <ac:picMkLst>
            <pc:docMk/>
            <pc:sldMk cId="3784089036" sldId="256"/>
            <ac:picMk id="4" creationId="{2003E127-5726-226E-D483-70322F65432A}"/>
          </ac:picMkLst>
        </pc:picChg>
        <pc:picChg chg="add del mod">
          <ac:chgData name="saisonnier Tourisme Culture Patrimoine" userId="S::saisontcp@lesarcssurargens.fr::0ca65382-e596-453e-9522-818d66b87411" providerId="AD" clId="Web-{CC9923CE-F27A-B6DB-DAC0-7ABE01CA7762}" dt="2025-07-17T12:32:53.351" v="77"/>
          <ac:picMkLst>
            <pc:docMk/>
            <pc:sldMk cId="3784089036" sldId="256"/>
            <ac:picMk id="6" creationId="{7C9747C1-4FA2-B2DC-D289-7A19168B963C}"/>
          </ac:picMkLst>
        </pc:picChg>
        <pc:picChg chg="add del mod">
          <ac:chgData name="saisonnier Tourisme Culture Patrimoine" userId="S::saisontcp@lesarcssurargens.fr::0ca65382-e596-453e-9522-818d66b87411" providerId="AD" clId="Web-{CC9923CE-F27A-B6DB-DAC0-7ABE01CA7762}" dt="2025-07-17T12:29:57.007" v="18"/>
          <ac:picMkLst>
            <pc:docMk/>
            <pc:sldMk cId="3784089036" sldId="256"/>
            <ac:picMk id="7" creationId="{F6E2DC91-132E-B1DB-8BA6-3CDBD1B2E6DB}"/>
          </ac:picMkLst>
        </pc:picChg>
        <pc:picChg chg="add del mod">
          <ac:chgData name="saisonnier Tourisme Culture Patrimoine" userId="S::saisontcp@lesarcssurargens.fr::0ca65382-e596-453e-9522-818d66b87411" providerId="AD" clId="Web-{CC9923CE-F27A-B6DB-DAC0-7ABE01CA7762}" dt="2025-07-17T12:32:35.132" v="71"/>
          <ac:picMkLst>
            <pc:docMk/>
            <pc:sldMk cId="3784089036" sldId="256"/>
            <ac:picMk id="8" creationId="{0EA254CE-86EA-6669-201A-77A444581310}"/>
          </ac:picMkLst>
        </pc:picChg>
        <pc:picChg chg="add mod">
          <ac:chgData name="saisonnier Tourisme Culture Patrimoine" userId="S::saisontcp@lesarcssurargens.fr::0ca65382-e596-453e-9522-818d66b87411" providerId="AD" clId="Web-{CC9923CE-F27A-B6DB-DAC0-7ABE01CA7762}" dt="2025-07-17T12:30:03.882" v="21" actId="14100"/>
          <ac:picMkLst>
            <pc:docMk/>
            <pc:sldMk cId="3784089036" sldId="256"/>
            <ac:picMk id="9" creationId="{9589167B-C148-8A16-EA1B-5E9ECB1E3B0C}"/>
          </ac:picMkLst>
        </pc:picChg>
      </pc:sldChg>
      <pc:sldChg chg="addSp delSp modSp new">
        <pc:chgData name="saisonnier Tourisme Culture Patrimoine" userId="S::saisontcp@lesarcssurargens.fr::0ca65382-e596-453e-9522-818d66b87411" providerId="AD" clId="Web-{CC9923CE-F27A-B6DB-DAC0-7ABE01CA7762}" dt="2025-07-17T12:32:40.538" v="73" actId="1076"/>
        <pc:sldMkLst>
          <pc:docMk/>
          <pc:sldMk cId="2304736576" sldId="257"/>
        </pc:sldMkLst>
        <pc:spChg chg="del">
          <ac:chgData name="saisonnier Tourisme Culture Patrimoine" userId="S::saisontcp@lesarcssurargens.fr::0ca65382-e596-453e-9522-818d66b87411" providerId="AD" clId="Web-{CC9923CE-F27A-B6DB-DAC0-7ABE01CA7762}" dt="2025-07-17T12:31:24.663" v="42"/>
          <ac:spMkLst>
            <pc:docMk/>
            <pc:sldMk cId="2304736576" sldId="257"/>
            <ac:spMk id="2" creationId="{28FBF63A-98E6-FC5B-2C66-10E20C7597A6}"/>
          </ac:spMkLst>
        </pc:spChg>
        <pc:spChg chg="del">
          <ac:chgData name="saisonnier Tourisme Culture Patrimoine" userId="S::saisontcp@lesarcssurargens.fr::0ca65382-e596-453e-9522-818d66b87411" providerId="AD" clId="Web-{CC9923CE-F27A-B6DB-DAC0-7ABE01CA7762}" dt="2025-07-17T12:31:26.554" v="43"/>
          <ac:spMkLst>
            <pc:docMk/>
            <pc:sldMk cId="2304736576" sldId="257"/>
            <ac:spMk id="3" creationId="{5D897C9A-B2F2-2E0A-FDD6-7A13ADB6AFCB}"/>
          </ac:spMkLst>
        </pc:spChg>
        <pc:spChg chg="add mod">
          <ac:chgData name="saisonnier Tourisme Culture Patrimoine" userId="S::saisontcp@lesarcssurargens.fr::0ca65382-e596-453e-9522-818d66b87411" providerId="AD" clId="Web-{CC9923CE-F27A-B6DB-DAC0-7ABE01CA7762}" dt="2025-07-17T12:32:29.429" v="70" actId="14100"/>
          <ac:spMkLst>
            <pc:docMk/>
            <pc:sldMk cId="2304736576" sldId="257"/>
            <ac:spMk id="4" creationId="{70E83313-206D-6FB1-D904-A482C4C70FCE}"/>
          </ac:spMkLst>
        </pc:spChg>
        <pc:picChg chg="add mod">
          <ac:chgData name="saisonnier Tourisme Culture Patrimoine" userId="S::saisontcp@lesarcssurargens.fr::0ca65382-e596-453e-9522-818d66b87411" providerId="AD" clId="Web-{CC9923CE-F27A-B6DB-DAC0-7ABE01CA7762}" dt="2025-07-17T12:32:40.538" v="73" actId="1076"/>
          <ac:picMkLst>
            <pc:docMk/>
            <pc:sldMk cId="2304736576" sldId="257"/>
            <ac:picMk id="5" creationId="{9EEA77F2-FFDA-EC0D-2391-9AA826B13388}"/>
          </ac:picMkLst>
        </pc:picChg>
      </pc:sldChg>
      <pc:sldChg chg="addSp delSp modSp new">
        <pc:chgData name="saisonnier Tourisme Culture Patrimoine" userId="S::saisontcp@lesarcssurargens.fr::0ca65382-e596-453e-9522-818d66b87411" providerId="AD" clId="Web-{CC9923CE-F27A-B6DB-DAC0-7ABE01CA7762}" dt="2025-07-17T12:33:06.241" v="80" actId="14100"/>
        <pc:sldMkLst>
          <pc:docMk/>
          <pc:sldMk cId="823699151" sldId="258"/>
        </pc:sldMkLst>
        <pc:spChg chg="del">
          <ac:chgData name="saisonnier Tourisme Culture Patrimoine" userId="S::saisontcp@lesarcssurargens.fr::0ca65382-e596-453e-9522-818d66b87411" providerId="AD" clId="Web-{CC9923CE-F27A-B6DB-DAC0-7ABE01CA7762}" dt="2025-07-17T12:32:47.304" v="75"/>
          <ac:spMkLst>
            <pc:docMk/>
            <pc:sldMk cId="823699151" sldId="258"/>
            <ac:spMk id="2" creationId="{15741BA1-D079-2F27-3590-F34ACB86FA91}"/>
          </ac:spMkLst>
        </pc:spChg>
        <pc:spChg chg="del">
          <ac:chgData name="saisonnier Tourisme Culture Patrimoine" userId="S::saisontcp@lesarcssurargens.fr::0ca65382-e596-453e-9522-818d66b87411" providerId="AD" clId="Web-{CC9923CE-F27A-B6DB-DAC0-7ABE01CA7762}" dt="2025-07-17T12:32:48.991" v="76"/>
          <ac:spMkLst>
            <pc:docMk/>
            <pc:sldMk cId="823699151" sldId="258"/>
            <ac:spMk id="3" creationId="{1FA49CC8-2B73-79A4-D772-5BDE0AB69318}"/>
          </ac:spMkLst>
        </pc:spChg>
        <pc:picChg chg="add mod">
          <ac:chgData name="saisonnier Tourisme Culture Patrimoine" userId="S::saisontcp@lesarcssurargens.fr::0ca65382-e596-453e-9522-818d66b87411" providerId="AD" clId="Web-{CC9923CE-F27A-B6DB-DAC0-7ABE01CA7762}" dt="2025-07-17T12:33:06.241" v="80" actId="14100"/>
          <ac:picMkLst>
            <pc:docMk/>
            <pc:sldMk cId="823699151" sldId="258"/>
            <ac:picMk id="4" creationId="{7AAE7064-A5C7-EBC5-3599-F9E9355845F5}"/>
          </ac:picMkLst>
        </pc:picChg>
      </pc:sldChg>
      <pc:sldMasterChg chg="modSp modSldLayout">
        <pc:chgData name="saisonnier Tourisme Culture Patrimoine" userId="S::saisontcp@lesarcssurargens.fr::0ca65382-e596-453e-9522-818d66b87411" providerId="AD" clId="Web-{CC9923CE-F27A-B6DB-DAC0-7ABE01CA7762}" dt="2025-07-17T12:28:04.804" v="0"/>
        <pc:sldMasterMkLst>
          <pc:docMk/>
          <pc:sldMasterMk cId="3071127875" sldId="2147483648"/>
        </pc:sldMaster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CC9923CE-F27A-B6DB-DAC0-7ABE01CA7762}" dt="2025-07-17T12:28:04.804"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CC9923CE-F27A-B6DB-DAC0-7ABE01CA7762}" dt="2025-07-17T12:28:04.804"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17/07/2025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17/07/2025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17/07/2025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17/07/2025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17/07/2025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2003E127-5726-226E-D483-70322F65432A}"/>
              </a:ext>
            </a:extLst>
          </p:cNvPr>
          <p:cNvPicPr>
            <a:picLocks noChangeAspect="1"/>
          </p:cNvPicPr>
          <p:nvPr/>
        </p:nvPicPr>
        <p:blipFill>
          <a:blip r:embed="rId2"/>
          <a:stretch>
            <a:fillRect/>
          </a:stretch>
        </p:blipFill>
        <p:spPr>
          <a:xfrm>
            <a:off x="-2317" y="3861"/>
            <a:ext cx="2990850" cy="857250"/>
          </a:xfrm>
          <a:prstGeom prst="rect">
            <a:avLst/>
          </a:prstGeom>
        </p:spPr>
      </p:pic>
      <p:sp>
        <p:nvSpPr>
          <p:cNvPr id="5" name="Titre 1">
            <a:extLst>
              <a:ext uri="{FF2B5EF4-FFF2-40B4-BE49-F238E27FC236}">
                <a16:creationId xmlns:a16="http://schemas.microsoft.com/office/drawing/2014/main" id="{844C1C6E-B81F-E72A-12CA-3D2C54914390}"/>
              </a:ext>
            </a:extLst>
          </p:cNvPr>
          <p:cNvSpPr txBox="1">
            <a:spLocks/>
          </p:cNvSpPr>
          <p:nvPr/>
        </p:nvSpPr>
        <p:spPr>
          <a:xfrm>
            <a:off x="-16286" y="995565"/>
            <a:ext cx="6861682" cy="1112524"/>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La porte du château</a:t>
            </a:r>
            <a:endParaRPr lang="en-US" dirty="0"/>
          </a:p>
        </p:txBody>
      </p:sp>
      <p:pic>
        <p:nvPicPr>
          <p:cNvPr id="9" name="Picture 8" descr="PORTE CHATEAU.jpg">
            <a:extLst>
              <a:ext uri="{FF2B5EF4-FFF2-40B4-BE49-F238E27FC236}">
                <a16:creationId xmlns:a16="http://schemas.microsoft.com/office/drawing/2014/main" id="{9589167B-C148-8A16-EA1B-5E9ECB1E3B0C}"/>
              </a:ext>
            </a:extLst>
          </p:cNvPr>
          <p:cNvPicPr>
            <a:picLocks noChangeAspect="1"/>
          </p:cNvPicPr>
          <p:nvPr/>
        </p:nvPicPr>
        <p:blipFill>
          <a:blip r:embed="rId3"/>
          <a:stretch>
            <a:fillRect/>
          </a:stretch>
        </p:blipFill>
        <p:spPr>
          <a:xfrm>
            <a:off x="-7723" y="2429128"/>
            <a:ext cx="6873445" cy="4965365"/>
          </a:xfrm>
          <a:prstGeom prst="rect">
            <a:avLst/>
          </a:prstGeom>
        </p:spPr>
      </p:pic>
      <p:sp>
        <p:nvSpPr>
          <p:cNvPr id="10" name="TextBox 9">
            <a:extLst>
              <a:ext uri="{FF2B5EF4-FFF2-40B4-BE49-F238E27FC236}">
                <a16:creationId xmlns:a16="http://schemas.microsoft.com/office/drawing/2014/main" id="{28636CE7-18B6-6DC9-D686-1008BDC3638A}"/>
              </a:ext>
            </a:extLst>
          </p:cNvPr>
          <p:cNvSpPr txBox="1"/>
          <p:nvPr/>
        </p:nvSpPr>
        <p:spPr>
          <a:xfrm>
            <a:off x="0" y="8093675"/>
            <a:ext cx="685799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400" b="1" dirty="0">
              <a:latin typeface="Calibri"/>
              <a:ea typeface="Calibri"/>
              <a:cs typeface="Calibri"/>
            </a:endParaRPr>
          </a:p>
          <a:p>
            <a:r>
              <a:rPr lang="fr-FR" sz="2400" dirty="0">
                <a:latin typeface="Calibri"/>
                <a:ea typeface="Calibri"/>
                <a:cs typeface="Calibri"/>
              </a:rPr>
              <a:t>Construite en grand appareil à bossage en grès rouge, la porte rappelle la fonction essentiellement militaire et défensive du château au moyen-âge. </a:t>
            </a:r>
            <a:endParaRPr lang="en-US" sz="2400" dirty="0">
              <a:latin typeface="Calibri"/>
              <a:ea typeface="Calibri"/>
              <a:cs typeface="Calibri"/>
            </a:endParaRPr>
          </a:p>
          <a:p>
            <a:endParaRPr lang="en-US"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E83313-206D-6FB1-D904-A482C4C70FCE}"/>
              </a:ext>
            </a:extLst>
          </p:cNvPr>
          <p:cNvSpPr txBox="1"/>
          <p:nvPr/>
        </p:nvSpPr>
        <p:spPr>
          <a:xfrm>
            <a:off x="-1" y="0"/>
            <a:ext cx="6857999"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Calibri"/>
                <a:cs typeface="Calibri"/>
              </a:rPr>
              <a:t>Pour </a:t>
            </a:r>
            <a:r>
              <a:rPr lang="en-US" sz="2400" b="1" err="1">
                <a:latin typeface="Calibri"/>
                <a:ea typeface="Calibri"/>
                <a:cs typeface="Calibri"/>
              </a:rPr>
              <a:t>en</a:t>
            </a:r>
            <a:r>
              <a:rPr lang="en-US" sz="2400" b="1">
                <a:latin typeface="Calibri"/>
                <a:ea typeface="Calibri"/>
                <a:cs typeface="Calibri"/>
              </a:rPr>
              <a:t> savoir plus, </a:t>
            </a:r>
          </a:p>
          <a:p>
            <a:endParaRPr lang="en-US" sz="2000" dirty="0">
              <a:latin typeface="Calibri"/>
              <a:ea typeface="Calibri"/>
              <a:cs typeface="Calibri"/>
            </a:endParaRPr>
          </a:p>
          <a:p>
            <a:r>
              <a:rPr lang="fr-FR" sz="2000">
                <a:latin typeface="Calibri"/>
                <a:ea typeface="Calibri"/>
                <a:cs typeface="Calibri"/>
              </a:rPr>
              <a:t>C’est au XIIIe siècle que la tour, le château et la porte sont construits. La tour est spécifiquement citée dans le testament de </a:t>
            </a:r>
            <a:r>
              <a:rPr lang="fr-FR" sz="2000" err="1">
                <a:latin typeface="Calibri"/>
                <a:ea typeface="Calibri"/>
                <a:cs typeface="Calibri"/>
              </a:rPr>
              <a:t>Romée</a:t>
            </a:r>
            <a:r>
              <a:rPr lang="fr-FR" sz="2000">
                <a:latin typeface="Calibri"/>
                <a:ea typeface="Calibri"/>
                <a:cs typeface="Calibri"/>
              </a:rPr>
              <a:t> de Villeneuve, rédigé le 15 décembre 1250 </a:t>
            </a:r>
            <a:r>
              <a:rPr lang="fr-FR" sz="2000" i="1">
                <a:latin typeface="Calibri"/>
                <a:ea typeface="Calibri"/>
                <a:cs typeface="Calibri"/>
              </a:rPr>
              <a:t>« dans la chambre du seigneur Arnaud de Villeneuve, à côté de la tour ». </a:t>
            </a:r>
            <a:endParaRPr lang="en-US" sz="2000" dirty="0">
              <a:latin typeface="Calibri"/>
              <a:ea typeface="Calibri"/>
              <a:cs typeface="Calibri"/>
            </a:endParaRPr>
          </a:p>
          <a:p>
            <a:r>
              <a:rPr lang="fr-FR" sz="2000">
                <a:latin typeface="Calibri"/>
                <a:ea typeface="Calibri"/>
                <a:cs typeface="Calibri"/>
              </a:rPr>
              <a:t>On retrouve ici les consoles de pierre, dites consoles de hourdage, permettant de supporter le hourd en bois, galerie défendant par le jet de pierres et le tir de flèches, l’entrée du château. </a:t>
            </a:r>
            <a:endParaRPr lang="en-US" sz="2000" dirty="0">
              <a:latin typeface="Calibri"/>
              <a:ea typeface="Calibri"/>
              <a:cs typeface="Calibri"/>
            </a:endParaRPr>
          </a:p>
          <a:p>
            <a:r>
              <a:rPr lang="fr-FR" sz="2000">
                <a:latin typeface="Calibri"/>
                <a:ea typeface="Calibri"/>
                <a:cs typeface="Calibri"/>
              </a:rPr>
              <a:t>Elle est construite en grand appareil, c'est-à-dire avec des pierres de 30 cm environ, taillées avec précision. Les pierres sont ajustées au plus juste, à joint vif. </a:t>
            </a:r>
            <a:endParaRPr lang="en-US" sz="2000" dirty="0">
              <a:latin typeface="Calibri"/>
              <a:ea typeface="Calibri"/>
              <a:cs typeface="Calibri"/>
            </a:endParaRPr>
          </a:p>
          <a:p>
            <a:r>
              <a:rPr lang="fr-FR" sz="2000" dirty="0">
                <a:latin typeface="Calibri"/>
                <a:ea typeface="Calibri"/>
                <a:cs typeface="Calibri"/>
              </a:rPr>
              <a:t>Le bossage est décoratif, il donne une impression de forteresse ainsi qu’un jeu d’ombre et de lumière. </a:t>
            </a:r>
            <a:endParaRPr lang="en-US" sz="2000" dirty="0">
              <a:latin typeface="Calibri"/>
              <a:ea typeface="Calibri"/>
              <a:cs typeface="Calibri"/>
            </a:endParaRPr>
          </a:p>
          <a:p>
            <a:r>
              <a:rPr lang="fr-FR" sz="2000" dirty="0">
                <a:latin typeface="Calibri"/>
                <a:ea typeface="Calibri"/>
                <a:cs typeface="Calibri"/>
              </a:rPr>
              <a:t>On lit parfois la mention de porte (ou tour) sarrasine. Ce n’est pas pour résister aux envahisseurs sarrasins que ces portes (ou tour) ont été construites, les sarrasins en question ayant été repoussés de Provence au Xe siècle, mais beaucoup plus certainement à la herse « sarrasine », la grille à grosses pointes de bois ou de fer, qui défendait la porte. Dans le « </a:t>
            </a:r>
            <a:r>
              <a:rPr lang="fr-FR" sz="2000" err="1">
                <a:latin typeface="Calibri"/>
                <a:ea typeface="Calibri"/>
                <a:cs typeface="Calibri"/>
              </a:rPr>
              <a:t>Tresor</a:t>
            </a:r>
            <a:r>
              <a:rPr lang="fr-FR" sz="2000" dirty="0">
                <a:latin typeface="Calibri"/>
                <a:ea typeface="Calibri"/>
                <a:cs typeface="Calibri"/>
              </a:rPr>
              <a:t> </a:t>
            </a:r>
            <a:r>
              <a:rPr lang="fr-FR" sz="2000" err="1">
                <a:latin typeface="Calibri"/>
                <a:ea typeface="Calibri"/>
                <a:cs typeface="Calibri"/>
              </a:rPr>
              <a:t>dou</a:t>
            </a:r>
            <a:r>
              <a:rPr lang="fr-FR" sz="2000" dirty="0">
                <a:latin typeface="Calibri"/>
                <a:ea typeface="Calibri"/>
                <a:cs typeface="Calibri"/>
              </a:rPr>
              <a:t> </a:t>
            </a:r>
            <a:r>
              <a:rPr lang="fr-FR" sz="2000" err="1">
                <a:latin typeface="Calibri"/>
                <a:ea typeface="Calibri"/>
                <a:cs typeface="Calibri"/>
              </a:rPr>
              <a:t>Felibrige</a:t>
            </a:r>
            <a:r>
              <a:rPr lang="fr-FR" sz="2000" dirty="0">
                <a:latin typeface="Calibri"/>
                <a:ea typeface="Calibri"/>
                <a:cs typeface="Calibri"/>
              </a:rPr>
              <a:t> », </a:t>
            </a:r>
            <a:r>
              <a:rPr lang="fr-FR" sz="2000" err="1">
                <a:latin typeface="Calibri"/>
                <a:ea typeface="Calibri"/>
                <a:cs typeface="Calibri"/>
              </a:rPr>
              <a:t>sarrasino</a:t>
            </a:r>
            <a:r>
              <a:rPr lang="fr-FR" sz="2000" dirty="0">
                <a:latin typeface="Calibri"/>
                <a:ea typeface="Calibri"/>
                <a:cs typeface="Calibri"/>
              </a:rPr>
              <a:t> signifie tout simplement herse. </a:t>
            </a:r>
          </a:p>
          <a:p>
            <a:endParaRPr lang="en-US" sz="2000" dirty="0">
              <a:latin typeface="Calibri"/>
              <a:ea typeface="Calibri"/>
              <a:cs typeface="Calibri"/>
            </a:endParaRPr>
          </a:p>
          <a:p>
            <a:endParaRPr lang="en-US" sz="2000" dirty="0">
              <a:latin typeface="Calibri"/>
              <a:ea typeface="Calibri"/>
              <a:cs typeface="Calibri"/>
            </a:endParaRPr>
          </a:p>
          <a:p>
            <a:endParaRPr lang="en-US" sz="2000" dirty="0">
              <a:latin typeface="Calibri"/>
              <a:ea typeface="Calibri"/>
              <a:cs typeface="Calibri"/>
            </a:endParaRPr>
          </a:p>
        </p:txBody>
      </p:sp>
      <p:pic>
        <p:nvPicPr>
          <p:cNvPr id="5" name="Picture 4" descr="PORTE CHATEAU Dictionnaire Viollet Le DUC 2.png">
            <a:extLst>
              <a:ext uri="{FF2B5EF4-FFF2-40B4-BE49-F238E27FC236}">
                <a16:creationId xmlns:a16="http://schemas.microsoft.com/office/drawing/2014/main" id="{9EEA77F2-FFDA-EC0D-2391-9AA826B13388}"/>
              </a:ext>
            </a:extLst>
          </p:cNvPr>
          <p:cNvPicPr>
            <a:picLocks noChangeAspect="1"/>
          </p:cNvPicPr>
          <p:nvPr/>
        </p:nvPicPr>
        <p:blipFill>
          <a:blip r:embed="rId2"/>
          <a:stretch>
            <a:fillRect/>
          </a:stretch>
        </p:blipFill>
        <p:spPr>
          <a:xfrm>
            <a:off x="862012" y="7041163"/>
            <a:ext cx="5133975" cy="5153025"/>
          </a:xfrm>
          <a:prstGeom prst="rect">
            <a:avLst/>
          </a:prstGeom>
        </p:spPr>
      </p:pic>
    </p:spTree>
    <p:extLst>
      <p:ext uri="{BB962C8B-B14F-4D97-AF65-F5344CB8AC3E}">
        <p14:creationId xmlns:p14="http://schemas.microsoft.com/office/powerpoint/2010/main" val="230473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RTE CHATEAU 2.jpg">
            <a:extLst>
              <a:ext uri="{FF2B5EF4-FFF2-40B4-BE49-F238E27FC236}">
                <a16:creationId xmlns:a16="http://schemas.microsoft.com/office/drawing/2014/main" id="{7AAE7064-A5C7-EBC5-3599-F9E9355845F5}"/>
              </a:ext>
            </a:extLst>
          </p:cNvPr>
          <p:cNvPicPr>
            <a:picLocks noChangeAspect="1"/>
          </p:cNvPicPr>
          <p:nvPr/>
        </p:nvPicPr>
        <p:blipFill>
          <a:blip r:embed="rId2"/>
          <a:stretch>
            <a:fillRect/>
          </a:stretch>
        </p:blipFill>
        <p:spPr>
          <a:xfrm>
            <a:off x="-2189" y="-2574"/>
            <a:ext cx="6862376" cy="9561040"/>
          </a:xfrm>
          <a:prstGeom prst="rect">
            <a:avLst/>
          </a:prstGeom>
        </p:spPr>
      </p:pic>
    </p:spTree>
    <p:extLst>
      <p:ext uri="{BB962C8B-B14F-4D97-AF65-F5344CB8AC3E}">
        <p14:creationId xmlns:p14="http://schemas.microsoft.com/office/powerpoint/2010/main" val="8236991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D422A4F1-9852-41AC-9FD6-950F5B5FF02E}"/>
</file>

<file path=customXml/itemProps2.xml><?xml version="1.0" encoding="utf-8"?>
<ds:datastoreItem xmlns:ds="http://schemas.openxmlformats.org/officeDocument/2006/customXml" ds:itemID="{DA563557-3E0E-47BD-981F-5E1D26582817}"/>
</file>

<file path=customXml/itemProps3.xml><?xml version="1.0" encoding="utf-8"?>
<ds:datastoreItem xmlns:ds="http://schemas.openxmlformats.org/officeDocument/2006/customXml" ds:itemID="{E9A385A7-DEAE-4CD8-802D-9E476F41EE86}"/>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36</cp:revision>
  <dcterms:created xsi:type="dcterms:W3CDTF">2025-07-17T12:27:56Z</dcterms:created>
  <dcterms:modified xsi:type="dcterms:W3CDTF">2025-07-17T12:33:11Z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