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341ED4-5034-E2F0-9934-EE1BDF03F54F}" v="42" dt="2025-07-17T13:43:13.8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32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isonnier Tourisme Culture Patrimoine" userId="S::saisontcp@lesarcssurargens.fr::0ca65382-e596-453e-9522-818d66b87411" providerId="AD" clId="Web-{4E341ED4-5034-E2F0-9934-EE1BDF03F54F}"/>
    <pc:docChg chg="modSld">
      <pc:chgData name="saisonnier Tourisme Culture Patrimoine" userId="S::saisontcp@lesarcssurargens.fr::0ca65382-e596-453e-9522-818d66b87411" providerId="AD" clId="Web-{4E341ED4-5034-E2F0-9934-EE1BDF03F54F}" dt="2025-07-17T13:43:13.892" v="25" actId="1076"/>
      <pc:docMkLst>
        <pc:docMk/>
      </pc:docMkLst>
      <pc:sldChg chg="modSp">
        <pc:chgData name="saisonnier Tourisme Culture Patrimoine" userId="S::saisontcp@lesarcssurargens.fr::0ca65382-e596-453e-9522-818d66b87411" providerId="AD" clId="Web-{4E341ED4-5034-E2F0-9934-EE1BDF03F54F}" dt="2025-07-17T13:42:30.845" v="9" actId="1076"/>
        <pc:sldMkLst>
          <pc:docMk/>
          <pc:sldMk cId="3784089036" sldId="256"/>
        </pc:sldMkLst>
        <pc:spChg chg="mod">
          <ac:chgData name="saisonnier Tourisme Culture Patrimoine" userId="S::saisontcp@lesarcssurargens.fr::0ca65382-e596-453e-9522-818d66b87411" providerId="AD" clId="Web-{4E341ED4-5034-E2F0-9934-EE1BDF03F54F}" dt="2025-07-17T13:42:24.579" v="8" actId="1076"/>
          <ac:spMkLst>
            <pc:docMk/>
            <pc:sldMk cId="3784089036" sldId="256"/>
            <ac:spMk id="11" creationId="{96731508-6480-8B59-9C2D-68116DD31060}"/>
          </ac:spMkLst>
        </pc:spChg>
        <pc:spChg chg="mod">
          <ac:chgData name="saisonnier Tourisme Culture Patrimoine" userId="S::saisontcp@lesarcssurargens.fr::0ca65382-e596-453e-9522-818d66b87411" providerId="AD" clId="Web-{4E341ED4-5034-E2F0-9934-EE1BDF03F54F}" dt="2025-07-17T13:42:30.845" v="9" actId="1076"/>
          <ac:spMkLst>
            <pc:docMk/>
            <pc:sldMk cId="3784089036" sldId="256"/>
            <ac:spMk id="12" creationId="{60CF3AF7-099D-6FB2-3140-BECD238221EE}"/>
          </ac:spMkLst>
        </pc:spChg>
      </pc:sldChg>
      <pc:sldChg chg="modSp">
        <pc:chgData name="saisonnier Tourisme Culture Patrimoine" userId="S::saisontcp@lesarcssurargens.fr::0ca65382-e596-453e-9522-818d66b87411" providerId="AD" clId="Web-{4E341ED4-5034-E2F0-9934-EE1BDF03F54F}" dt="2025-07-17T13:43:13.892" v="25" actId="1076"/>
        <pc:sldMkLst>
          <pc:docMk/>
          <pc:sldMk cId="2091508089" sldId="257"/>
        </pc:sldMkLst>
        <pc:spChg chg="mod">
          <ac:chgData name="saisonnier Tourisme Culture Patrimoine" userId="S::saisontcp@lesarcssurargens.fr::0ca65382-e596-453e-9522-818d66b87411" providerId="AD" clId="Web-{4E341ED4-5034-E2F0-9934-EE1BDF03F54F}" dt="2025-07-17T13:43:11.205" v="24" actId="20577"/>
          <ac:spMkLst>
            <pc:docMk/>
            <pc:sldMk cId="2091508089" sldId="257"/>
            <ac:spMk id="5" creationId="{8FA4EE9E-460D-E7B6-0AC5-3708EC3E354E}"/>
          </ac:spMkLst>
        </pc:spChg>
        <pc:picChg chg="mod">
          <ac:chgData name="saisonnier Tourisme Culture Patrimoine" userId="S::saisontcp@lesarcssurargens.fr::0ca65382-e596-453e-9522-818d66b87411" providerId="AD" clId="Web-{4E341ED4-5034-E2F0-9934-EE1BDF03F54F}" dt="2025-07-17T13:43:13.892" v="25" actId="1076"/>
          <ac:picMkLst>
            <pc:docMk/>
            <pc:sldMk cId="2091508089" sldId="257"/>
            <ac:picMk id="4" creationId="{4A2B0C97-B41D-606F-1F8F-344F838588B9}"/>
          </ac:picMkLst>
        </pc:picChg>
      </pc:sldChg>
    </pc:docChg>
  </pc:docChgLst>
  <pc:docChgLst>
    <pc:chgData name="saisonnier Tourisme Culture Patrimoine" userId="S::saisontcp@lesarcssurargens.fr::0ca65382-e596-453e-9522-818d66b87411" providerId="AD" clId="Web-{2B4A709B-343F-C904-9729-300568C68831}"/>
    <pc:docChg chg="mod modSld modMainMaster setSldSz">
      <pc:chgData name="saisonnier Tourisme Culture Patrimoine" userId="S::saisontcp@lesarcssurargens.fr::0ca65382-e596-453e-9522-818d66b87411" providerId="AD" clId="Web-{2B4A709B-343F-C904-9729-300568C68831}" dt="2025-07-10T08:33:05.920" v="46" actId="14100"/>
      <pc:docMkLst>
        <pc:docMk/>
      </pc:docMkLst>
      <pc:sldChg chg="addSp modSp">
        <pc:chgData name="saisonnier Tourisme Culture Patrimoine" userId="S::saisontcp@lesarcssurargens.fr::0ca65382-e596-453e-9522-818d66b87411" providerId="AD" clId="Web-{2B4A709B-343F-C904-9729-300568C68831}" dt="2025-07-10T08:33:05.920" v="46" actId="14100"/>
        <pc:sldMkLst>
          <pc:docMk/>
          <pc:sldMk cId="3784089036" sldId="256"/>
        </pc:sldMkLst>
        <pc:spChg chg="add mod">
          <ac:chgData name="saisonnier Tourisme Culture Patrimoine" userId="S::saisontcp@lesarcssurargens.fr::0ca65382-e596-453e-9522-818d66b87411" providerId="AD" clId="Web-{2B4A709B-343F-C904-9729-300568C68831}" dt="2025-07-10T08:30:10.699" v="13" actId="20577"/>
          <ac:spMkLst>
            <pc:docMk/>
            <pc:sldMk cId="3784089036" sldId="256"/>
            <ac:spMk id="5" creationId="{861CBA20-35C6-6C82-4E4D-891AE03646B9}"/>
          </ac:spMkLst>
        </pc:spChg>
        <pc:picChg chg="add mod">
          <ac:chgData name="saisonnier Tourisme Culture Patrimoine" userId="S::saisontcp@lesarcssurargens.fr::0ca65382-e596-453e-9522-818d66b87411" providerId="AD" clId="Web-{2B4A709B-343F-C904-9729-300568C68831}" dt="2025-07-10T08:29:33.667" v="4" actId="1076"/>
          <ac:picMkLst>
            <pc:docMk/>
            <pc:sldMk cId="3784089036" sldId="256"/>
            <ac:picMk id="4" creationId="{030D80E0-7DEB-81C9-201D-9CC203B5F853}"/>
          </ac:picMkLst>
        </pc:picChg>
      </pc:sldChg>
      <pc:sldMasterChg chg="modSp modSldLayout">
        <pc:chgData name="saisonnier Tourisme Culture Patrimoine" userId="S::saisontcp@lesarcssurargens.fr::0ca65382-e596-453e-9522-818d66b87411" providerId="AD" clId="Web-{2B4A709B-343F-C904-9729-300568C68831}" dt="2025-07-10T08:29:16.979" v="0"/>
        <pc:sldMasterMkLst>
          <pc:docMk/>
          <pc:sldMasterMk cId="3071127875" sldId="2147483648"/>
        </pc:sldMasterMkLst>
        <pc:spChg chg="mod">
          <ac:chgData name="saisonnier Tourisme Culture Patrimoine" userId="S::saisontcp@lesarcssurargens.fr::0ca65382-e596-453e-9522-818d66b87411" providerId="AD" clId="Web-{2B4A709B-343F-C904-9729-300568C68831}" dt="2025-07-10T08:29:16.979" v="0"/>
          <ac:spMkLst>
            <pc:docMk/>
            <pc:sldMasterMk cId="3071127875" sldId="2147483648"/>
            <ac:spMk id="2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2B4A709B-343F-C904-9729-300568C68831}" dt="2025-07-10T08:29:16.979" v="0"/>
          <ac:spMkLst>
            <pc:docMk/>
            <pc:sldMasterMk cId="3071127875" sldId="2147483648"/>
            <ac:spMk id="3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2B4A709B-343F-C904-9729-300568C68831}" dt="2025-07-10T08:29:16.979" v="0"/>
          <ac:spMkLst>
            <pc:docMk/>
            <pc:sldMasterMk cId="3071127875" sldId="2147483648"/>
            <ac:spMk id="4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2B4A709B-343F-C904-9729-300568C68831}" dt="2025-07-10T08:29:16.979" v="0"/>
          <ac:spMkLst>
            <pc:docMk/>
            <pc:sldMasterMk cId="3071127875" sldId="2147483648"/>
            <ac:spMk id="5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2B4A709B-343F-C904-9729-300568C68831}" dt="2025-07-10T08:29:16.979" v="0"/>
          <ac:spMkLst>
            <pc:docMk/>
            <pc:sldMasterMk cId="3071127875" sldId="2147483648"/>
            <ac:spMk id="6" creationId="{00000000-0000-0000-0000-000000000000}"/>
          </ac:spMkLst>
        </pc:spChg>
        <pc:sldLayoutChg chg="modSp">
          <pc:chgData name="saisonnier Tourisme Culture Patrimoine" userId="S::saisontcp@lesarcssurargens.fr::0ca65382-e596-453e-9522-818d66b87411" providerId="AD" clId="Web-{2B4A709B-343F-C904-9729-300568C68831}" dt="2025-07-10T08:29:16.979" v="0"/>
          <pc:sldLayoutMkLst>
            <pc:docMk/>
            <pc:sldMasterMk cId="3071127875" sldId="2147483648"/>
            <pc:sldLayoutMk cId="3310491181" sldId="2147483649"/>
          </pc:sldLayoutMkLst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3310491181" sldId="2147483649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3310491181" sldId="2147483649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2B4A709B-343F-C904-9729-300568C68831}" dt="2025-07-10T08:29:16.979" v="0"/>
          <pc:sldLayoutMkLst>
            <pc:docMk/>
            <pc:sldMasterMk cId="3071127875" sldId="2147483648"/>
            <pc:sldLayoutMk cId="3466923455" sldId="2147483651"/>
          </pc:sldLayoutMkLst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3466923455" sldId="2147483651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3466923455" sldId="2147483651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2B4A709B-343F-C904-9729-300568C68831}" dt="2025-07-10T08:29:16.979" v="0"/>
          <pc:sldLayoutMkLst>
            <pc:docMk/>
            <pc:sldMasterMk cId="3071127875" sldId="2147483648"/>
            <pc:sldLayoutMk cId="3747632232" sldId="2147483652"/>
          </pc:sldLayoutMkLst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3747632232" sldId="2147483652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3747632232" sldId="2147483652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2B4A709B-343F-C904-9729-300568C68831}" dt="2025-07-10T08:29:16.979" v="0"/>
          <pc:sldLayoutMkLst>
            <pc:docMk/>
            <pc:sldMasterMk cId="3071127875" sldId="2147483648"/>
            <pc:sldLayoutMk cId="2611866596" sldId="2147483653"/>
          </pc:sldLayoutMkLst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2611866596" sldId="2147483653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2611866596" sldId="2147483653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2611866596" sldId="2147483653"/>
              <ac:spMk id="4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2611866596" sldId="2147483653"/>
              <ac:spMk id="5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2611866596" sldId="2147483653"/>
              <ac:spMk id="6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2B4A709B-343F-C904-9729-300568C68831}" dt="2025-07-10T08:29:16.979" v="0"/>
          <pc:sldLayoutMkLst>
            <pc:docMk/>
            <pc:sldMasterMk cId="3071127875" sldId="2147483648"/>
            <pc:sldLayoutMk cId="2706407263" sldId="2147483656"/>
          </pc:sldLayoutMkLst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2706407263" sldId="2147483656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2706407263" sldId="2147483656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2706407263" sldId="2147483656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2B4A709B-343F-C904-9729-300568C68831}" dt="2025-07-10T08:29:16.979" v="0"/>
          <pc:sldLayoutMkLst>
            <pc:docMk/>
            <pc:sldMasterMk cId="3071127875" sldId="2147483648"/>
            <pc:sldLayoutMk cId="1610903340" sldId="2147483657"/>
          </pc:sldLayoutMkLst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1610903340" sldId="2147483657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1610903340" sldId="2147483657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1610903340" sldId="2147483657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2B4A709B-343F-C904-9729-300568C68831}" dt="2025-07-10T08:29:16.979" v="0"/>
          <pc:sldLayoutMkLst>
            <pc:docMk/>
            <pc:sldMasterMk cId="3071127875" sldId="2147483648"/>
            <pc:sldLayoutMk cId="1902177510" sldId="2147483659"/>
          </pc:sldLayoutMkLst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1902177510" sldId="2147483659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2B4A709B-343F-C904-9729-300568C68831}" dt="2025-07-10T08:29:16.979" v="0"/>
            <ac:spMkLst>
              <pc:docMk/>
              <pc:sldMasterMk cId="3071127875" sldId="2147483648"/>
              <pc:sldLayoutMk cId="190217751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saisonnier Tourisme Culture Patrimoine" userId="S::saisontcp@lesarcssurargens.fr::0ca65382-e596-453e-9522-818d66b87411" providerId="AD" clId="Web-{6A4D8039-3D28-AD0C-1906-130EC9144C5A}"/>
    <pc:docChg chg="addSld modSld">
      <pc:chgData name="saisonnier Tourisme Culture Patrimoine" userId="S::saisontcp@lesarcssurargens.fr::0ca65382-e596-453e-9522-818d66b87411" providerId="AD" clId="Web-{6A4D8039-3D28-AD0C-1906-130EC9144C5A}" dt="2025-07-15T06:59:03.875" v="80" actId="1076"/>
      <pc:docMkLst>
        <pc:docMk/>
      </pc:docMkLst>
      <pc:sldChg chg="addSp delSp modSp">
        <pc:chgData name="saisonnier Tourisme Culture Patrimoine" userId="S::saisontcp@lesarcssurargens.fr::0ca65382-e596-453e-9522-818d66b87411" providerId="AD" clId="Web-{6A4D8039-3D28-AD0C-1906-130EC9144C5A}" dt="2025-07-15T06:56:52.435" v="53" actId="1076"/>
        <pc:sldMkLst>
          <pc:docMk/>
          <pc:sldMk cId="3784089036" sldId="256"/>
        </pc:sldMkLst>
        <pc:spChg chg="add mod">
          <ac:chgData name="saisonnier Tourisme Culture Patrimoine" userId="S::saisontcp@lesarcssurargens.fr::0ca65382-e596-453e-9522-818d66b87411" providerId="AD" clId="Web-{6A4D8039-3D28-AD0C-1906-130EC9144C5A}" dt="2025-07-15T06:56:49.325" v="52" actId="1076"/>
          <ac:spMkLst>
            <pc:docMk/>
            <pc:sldMk cId="3784089036" sldId="256"/>
            <ac:spMk id="11" creationId="{96731508-6480-8B59-9C2D-68116DD31060}"/>
          </ac:spMkLst>
        </pc:spChg>
        <pc:spChg chg="add mod">
          <ac:chgData name="saisonnier Tourisme Culture Patrimoine" userId="S::saisontcp@lesarcssurargens.fr::0ca65382-e596-453e-9522-818d66b87411" providerId="AD" clId="Web-{6A4D8039-3D28-AD0C-1906-130EC9144C5A}" dt="2025-07-15T06:56:52.435" v="53" actId="1076"/>
          <ac:spMkLst>
            <pc:docMk/>
            <pc:sldMk cId="3784089036" sldId="256"/>
            <ac:spMk id="12" creationId="{60CF3AF7-099D-6FB2-3140-BECD238221EE}"/>
          </ac:spMkLst>
        </pc:spChg>
        <pc:picChg chg="add mod">
          <ac:chgData name="saisonnier Tourisme Culture Patrimoine" userId="S::saisontcp@lesarcssurargens.fr::0ca65382-e596-453e-9522-818d66b87411" providerId="AD" clId="Web-{6A4D8039-3D28-AD0C-1906-130EC9144C5A}" dt="2025-07-15T06:54:01.057" v="7" actId="1076"/>
          <ac:picMkLst>
            <pc:docMk/>
            <pc:sldMk cId="3784089036" sldId="256"/>
            <ac:picMk id="10" creationId="{AB98E726-0D6F-3101-7BB1-D04D40BD0867}"/>
          </ac:picMkLst>
        </pc:picChg>
      </pc:sldChg>
      <pc:sldChg chg="addSp delSp modSp new">
        <pc:chgData name="saisonnier Tourisme Culture Patrimoine" userId="S::saisontcp@lesarcssurargens.fr::0ca65382-e596-453e-9522-818d66b87411" providerId="AD" clId="Web-{6A4D8039-3D28-AD0C-1906-130EC9144C5A}" dt="2025-07-15T06:59:03.875" v="80" actId="1076"/>
        <pc:sldMkLst>
          <pc:docMk/>
          <pc:sldMk cId="2091508089" sldId="257"/>
        </pc:sldMkLst>
        <pc:spChg chg="add mod">
          <ac:chgData name="saisonnier Tourisme Culture Patrimoine" userId="S::saisontcp@lesarcssurargens.fr::0ca65382-e596-453e-9522-818d66b87411" providerId="AD" clId="Web-{6A4D8039-3D28-AD0C-1906-130EC9144C5A}" dt="2025-07-15T06:59:03.875" v="80" actId="1076"/>
          <ac:spMkLst>
            <pc:docMk/>
            <pc:sldMk cId="2091508089" sldId="257"/>
            <ac:spMk id="5" creationId="{8FA4EE9E-460D-E7B6-0AC5-3708EC3E354E}"/>
          </ac:spMkLst>
        </pc:spChg>
        <pc:picChg chg="add mod">
          <ac:chgData name="saisonnier Tourisme Culture Patrimoine" userId="S::saisontcp@lesarcssurargens.fr::0ca65382-e596-453e-9522-818d66b87411" providerId="AD" clId="Web-{6A4D8039-3D28-AD0C-1906-130EC9144C5A}" dt="2025-07-15T06:59:00.781" v="79" actId="1076"/>
          <ac:picMkLst>
            <pc:docMk/>
            <pc:sldMk cId="2091508089" sldId="257"/>
            <ac:picMk id="4" creationId="{4A2B0C97-B41D-606F-1F8F-344F838588B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e image contenant Graphique, capture d’écran, graphisme, Police&#10;&#10;Le contenu généré par l’IA peut être incorrect.">
            <a:extLst>
              <a:ext uri="{FF2B5EF4-FFF2-40B4-BE49-F238E27FC236}">
                <a16:creationId xmlns:a16="http://schemas.microsoft.com/office/drawing/2014/main" id="{030D80E0-7DEB-81C9-201D-9CC203B5F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04" y="165100"/>
            <a:ext cx="2428875" cy="685800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861CBA20-35C6-6C82-4E4D-891AE03646B9}"/>
              </a:ext>
            </a:extLst>
          </p:cNvPr>
          <p:cNvSpPr>
            <a:spLocks noGrp="1"/>
          </p:cNvSpPr>
          <p:nvPr/>
        </p:nvSpPr>
        <p:spPr>
          <a:xfrm>
            <a:off x="-8305" y="865476"/>
            <a:ext cx="6888627" cy="924160"/>
          </a:xfrm>
          <a:prstGeom prst="rect">
            <a:avLst/>
          </a:prstGeom>
          <a:solidFill>
            <a:srgbClr val="3366CC">
              <a:alpha val="50196"/>
            </a:srgbClr>
          </a:solidFill>
        </p:spPr>
        <p:txBody>
          <a:bodyPr vert="horz" lIns="91440" tIns="45720" rIns="91440" bIns="45720" rtlCol="0" anchor="b">
            <a:normAutofit fontScale="92500"/>
          </a:bodyPr>
          <a:lstStyle>
            <a:defPPr>
              <a:defRPr lang="fr-FR"/>
            </a:defPPr>
            <a:lvl1pPr marL="0" algn="ctr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9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5400" dirty="0"/>
              <a:t>Les galeries sous le Réal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B98E726-0D6F-3101-7BB1-D04D40BD08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94785"/>
            <a:ext cx="6858000" cy="57237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6731508-6480-8B59-9C2D-68116DD31060}"/>
              </a:ext>
            </a:extLst>
          </p:cNvPr>
          <p:cNvSpPr txBox="1"/>
          <p:nvPr/>
        </p:nvSpPr>
        <p:spPr>
          <a:xfrm>
            <a:off x="8466" y="7634239"/>
            <a:ext cx="7010400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400" b="1" dirty="0">
                <a:latin typeface="Calibri"/>
                <a:ea typeface="Calibri"/>
                <a:cs typeface="Calibri"/>
              </a:rPr>
              <a:t>En résumé,</a:t>
            </a:r>
          </a:p>
          <a:p>
            <a:r>
              <a:rPr lang="fr-FR" sz="2400" dirty="0">
                <a:latin typeface="Calibri"/>
              </a:rPr>
              <a:t>Suite à l’avis de l’autorité environnementale et au rapport de l’enquête publique, les travaux d’aménagements pour la restauration du Réal ont été autorisés en juin 2013 et terminés en 2014.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endParaRPr lang="en-US" sz="2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CF3AF7-099D-6FB2-3140-BECD238221EE}"/>
              </a:ext>
            </a:extLst>
          </p:cNvPr>
          <p:cNvSpPr txBox="1"/>
          <p:nvPr/>
        </p:nvSpPr>
        <p:spPr>
          <a:xfrm>
            <a:off x="-8852" y="9893299"/>
            <a:ext cx="6857999" cy="261610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Calibri"/>
                <a:ea typeface="Calibri"/>
                <a:cs typeface="Calibri"/>
              </a:rPr>
              <a:t>Pour 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en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savoir plus,</a:t>
            </a:r>
          </a:p>
          <a:p>
            <a:r>
              <a:rPr lang="en-US" sz="2000" dirty="0">
                <a:latin typeface="Calibri"/>
                <a:ea typeface="Calibri"/>
                <a:cs typeface="Calibri"/>
              </a:rPr>
              <a:t>Au </a:t>
            </a:r>
            <a:r>
              <a:rPr lang="en-US" sz="2000" err="1">
                <a:latin typeface="Calibri"/>
                <a:ea typeface="Calibri"/>
                <a:cs typeface="Calibri"/>
              </a:rPr>
              <a:t>XIXe</a:t>
            </a:r>
            <a:r>
              <a:rPr lang="en-US" sz="2000" dirty="0">
                <a:latin typeface="Calibri"/>
                <a:ea typeface="Calibri"/>
                <a:cs typeface="Calibri"/>
              </a:rPr>
              <a:t>, </a:t>
            </a:r>
            <a:r>
              <a:rPr lang="en-US" sz="2000" err="1">
                <a:latin typeface="Calibri"/>
                <a:ea typeface="Calibri"/>
                <a:cs typeface="Calibri"/>
              </a:rPr>
              <a:t>lors</a:t>
            </a:r>
            <a:r>
              <a:rPr lang="en-US" sz="2000" dirty="0">
                <a:latin typeface="Calibri"/>
                <a:ea typeface="Calibri"/>
                <a:cs typeface="Calibri"/>
              </a:rPr>
              <a:t> de la couverture du Réal, </a:t>
            </a:r>
            <a:r>
              <a:rPr lang="en-US" sz="2000" err="1">
                <a:latin typeface="Calibri"/>
                <a:ea typeface="Calibri"/>
                <a:cs typeface="Calibri"/>
              </a:rPr>
              <a:t>ce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n’était</a:t>
            </a:r>
            <a:r>
              <a:rPr lang="en-US" sz="2000" dirty="0">
                <a:latin typeface="Calibri"/>
                <a:ea typeface="Calibri"/>
                <a:cs typeface="Calibri"/>
              </a:rPr>
              <a:t> pas </a:t>
            </a:r>
            <a:r>
              <a:rPr lang="en-US" sz="2000" err="1">
                <a:latin typeface="Calibri"/>
                <a:ea typeface="Calibri"/>
                <a:cs typeface="Calibri"/>
              </a:rPr>
              <a:t>une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grande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galerie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mais</a:t>
            </a:r>
            <a:r>
              <a:rPr lang="en-US" sz="2000" dirty="0">
                <a:latin typeface="Calibri"/>
                <a:ea typeface="Calibri"/>
                <a:cs typeface="Calibri"/>
              </a:rPr>
              <a:t> deux plus petits tunnels qui </a:t>
            </a:r>
            <a:r>
              <a:rPr lang="en-US" sz="2000" err="1">
                <a:latin typeface="Calibri"/>
                <a:ea typeface="Calibri"/>
                <a:cs typeface="Calibri"/>
              </a:rPr>
              <a:t>avaient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été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réalisés</a:t>
            </a:r>
            <a:r>
              <a:rPr lang="en-US" sz="2000" dirty="0">
                <a:latin typeface="Calibri"/>
                <a:ea typeface="Calibri"/>
                <a:cs typeface="Calibri"/>
              </a:rPr>
              <a:t>, dans le </a:t>
            </a:r>
            <a:r>
              <a:rPr lang="en-US" sz="2000" err="1">
                <a:latin typeface="Calibri"/>
                <a:ea typeface="Calibri"/>
                <a:cs typeface="Calibri"/>
              </a:rPr>
              <a:t>prolongement</a:t>
            </a:r>
            <a:r>
              <a:rPr lang="en-US" sz="2000" dirty="0">
                <a:latin typeface="Calibri"/>
                <a:ea typeface="Calibri"/>
                <a:cs typeface="Calibri"/>
              </a:rPr>
              <a:t> des 2 arches du Pont du Réal, </a:t>
            </a:r>
            <a:r>
              <a:rPr lang="en-US" sz="2000" err="1">
                <a:latin typeface="Calibri"/>
                <a:ea typeface="Calibri"/>
                <a:cs typeface="Calibri"/>
              </a:rPr>
              <a:t>reconstruit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err="1">
                <a:latin typeface="Calibri"/>
                <a:ea typeface="Calibri"/>
                <a:cs typeface="Calibri"/>
              </a:rPr>
              <a:t>en</a:t>
            </a:r>
            <a:r>
              <a:rPr lang="en-US" sz="2000" dirty="0">
                <a:latin typeface="Calibri"/>
                <a:ea typeface="Calibri"/>
                <a:cs typeface="Calibri"/>
              </a:rPr>
              <a:t> 1866.</a:t>
            </a:r>
            <a:r>
              <a:rPr lang="fr-FR" sz="2000" dirty="0">
                <a:latin typeface="Calibri"/>
                <a:ea typeface="Calibri"/>
                <a:cs typeface="Calibri"/>
              </a:rPr>
              <a:t>Par ailleurs la galerie n° 2 se terminait en cul de sac et l’eau s’engouffrait à son extrémité dans une 3</a:t>
            </a:r>
            <a:r>
              <a:rPr lang="fr-FR" sz="2000" baseline="30000" dirty="0">
                <a:latin typeface="Calibri"/>
                <a:ea typeface="Calibri"/>
                <a:cs typeface="Calibri"/>
              </a:rPr>
              <a:t>e</a:t>
            </a:r>
            <a:r>
              <a:rPr lang="fr-FR" sz="2000" dirty="0">
                <a:latin typeface="Calibri"/>
                <a:ea typeface="Calibri"/>
                <a:cs typeface="Calibri"/>
              </a:rPr>
              <a:t> galerie située dans le prolongement de la 1</a:t>
            </a:r>
            <a:r>
              <a:rPr lang="fr-FR" sz="2000" baseline="30000" dirty="0">
                <a:latin typeface="Calibri"/>
                <a:ea typeface="Calibri"/>
                <a:cs typeface="Calibri"/>
              </a:rPr>
              <a:t>e</a:t>
            </a:r>
            <a:r>
              <a:rPr lang="fr-FR" sz="2000" dirty="0">
                <a:latin typeface="Calibri"/>
                <a:ea typeface="Calibri"/>
                <a:cs typeface="Calibri"/>
              </a:rPr>
              <a:t>. 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pPr algn="just"/>
            <a:endParaRPr lang="fr-FR" sz="20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A4EE9E-460D-E7B6-0AC5-3708EC3E354E}"/>
              </a:ext>
            </a:extLst>
          </p:cNvPr>
          <p:cNvSpPr txBox="1"/>
          <p:nvPr/>
        </p:nvSpPr>
        <p:spPr>
          <a:xfrm>
            <a:off x="-8466" y="3849"/>
            <a:ext cx="6858000" cy="79714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fr-FR" sz="2000" dirty="0">
                <a:latin typeface="Calibri"/>
                <a:cs typeface="Segoe UI"/>
              </a:rPr>
              <a:t>Suite à cette inondation exceptionnelle, la municipalité avait confié à un cabinet d’étude, l’analyse de plusieurs scénarios tenant compte de l’intensité des pluies, l’environnement, la géologie, etc. 6 scénarios on été présentés et les travaux ont envisagé le pire des 6. </a:t>
            </a:r>
            <a:r>
              <a:rPr lang="en-US" sz="2000" dirty="0">
                <a:latin typeface="Calibri"/>
                <a:ea typeface="Calibri"/>
                <a:cs typeface="Calibri"/>
              </a:rPr>
              <a:t> </a:t>
            </a:r>
            <a:endParaRPr lang="en-US"/>
          </a:p>
          <a:p>
            <a:pPr algn="just"/>
            <a:endParaRPr lang="en-US" sz="2000" dirty="0">
              <a:latin typeface="Calibri"/>
              <a:cs typeface="Calibri"/>
            </a:endParaRPr>
          </a:p>
          <a:p>
            <a:pPr algn="just"/>
            <a:r>
              <a:rPr lang="fr-FR" sz="2000" b="1" dirty="0">
                <a:latin typeface="Calibri"/>
                <a:cs typeface="Segoe UI"/>
              </a:rPr>
              <a:t>Les objectifs des travaux étaient de :</a:t>
            </a:r>
            <a:r>
              <a:rPr lang="en-US" sz="2000" b="1" dirty="0">
                <a:latin typeface="Calibri"/>
                <a:ea typeface="Calibri"/>
                <a:cs typeface="Calibri"/>
              </a:rPr>
              <a:t> </a:t>
            </a:r>
          </a:p>
          <a:p>
            <a:pPr marL="228600" indent="-228600" algn="just">
              <a:buFont typeface="Calibri"/>
              <a:buChar char="•"/>
            </a:pPr>
            <a:r>
              <a:rPr lang="fr-FR" sz="2000" dirty="0">
                <a:latin typeface="Calibri"/>
                <a:ea typeface="Calibri"/>
                <a:cs typeface="Calibri"/>
              </a:rPr>
              <a:t>Réduire les embâcles à l’entrée des galeries souterraines.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pPr marL="228600" indent="-228600" algn="just">
              <a:buFont typeface="Calibri"/>
              <a:buChar char="•"/>
            </a:pPr>
            <a:r>
              <a:rPr lang="fr-FR" sz="2000" dirty="0">
                <a:latin typeface="Calibri"/>
                <a:ea typeface="Calibri"/>
                <a:cs typeface="Calibri"/>
              </a:rPr>
              <a:t>Absorber un débit comparable à celui produit lors de la crue.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pPr marL="228600" indent="-228600" algn="just">
              <a:buFont typeface="Calibri"/>
              <a:buChar char="•"/>
            </a:pPr>
            <a:r>
              <a:rPr lang="fr-FR" sz="2000" dirty="0">
                <a:latin typeface="Calibri"/>
                <a:ea typeface="Calibri"/>
                <a:cs typeface="Calibri"/>
              </a:rPr>
              <a:t>Permettre le passage de l’eau sous le village.</a:t>
            </a:r>
          </a:p>
          <a:p>
            <a:pPr marL="228600" indent="-228600" algn="just">
              <a:buFont typeface="Calibri"/>
              <a:buChar char="•"/>
            </a:pPr>
            <a:r>
              <a:rPr lang="fr-FR" sz="2000" dirty="0">
                <a:latin typeface="Calibri"/>
                <a:ea typeface="Calibri"/>
                <a:cs typeface="Calibri"/>
              </a:rPr>
              <a:t>Restituer le débit au vallon naturel en aval du théâtre de verdure, en limitant les phénomènes d’érosion du milieu. </a:t>
            </a:r>
            <a:r>
              <a:rPr lang="en-US" sz="2000" dirty="0">
                <a:latin typeface="Calibri"/>
                <a:ea typeface="Calibri"/>
                <a:cs typeface="Calibri"/>
              </a:rPr>
              <a:t> </a:t>
            </a:r>
          </a:p>
          <a:p>
            <a:pPr marL="228600" indent="-228600" algn="just">
              <a:buFont typeface="Calibri"/>
              <a:buChar char="•"/>
            </a:pPr>
            <a:endParaRPr lang="en-US" sz="2000" dirty="0">
              <a:latin typeface="Calibri"/>
              <a:cs typeface="Calibri"/>
            </a:endParaRPr>
          </a:p>
          <a:p>
            <a:pPr algn="just"/>
            <a:r>
              <a:rPr lang="fr-FR" sz="2000" dirty="0">
                <a:latin typeface="Calibri"/>
                <a:cs typeface="Segoe UI"/>
              </a:rPr>
              <a:t>Pour cela il a été décidé de condamner définitivement la galerie n°2 pour ne faire qu’une seule et même galerie, plus large (7m de large, sur 5m de haut), droite, et avec une plus grande pente. Par ailleurs des « entonnoirs » ont été aménagés, de manière à faciliter l’absorption de l’eau par la galerie. </a:t>
            </a:r>
            <a:r>
              <a:rPr lang="en-US" sz="2000" dirty="0">
                <a:latin typeface="Calibri"/>
                <a:ea typeface="Calibri"/>
                <a:cs typeface="Calibri"/>
              </a:rPr>
              <a:t> </a:t>
            </a:r>
            <a:r>
              <a:rPr lang="fr-FR" sz="2000" dirty="0">
                <a:latin typeface="Calibri"/>
                <a:ea typeface="Calibri"/>
                <a:cs typeface="Calibri"/>
              </a:rPr>
              <a:t>Enfin, un « bassin de dispersion » a été aménagé à la sortie de la galerie : il s’agit d’une zone de transition permettant de réduire la vitesse du flux et un étalement contrôlé de l’eau. 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pPr algn="just"/>
            <a:endParaRPr lang="fr-FR" sz="2000" dirty="0">
              <a:latin typeface="Calibri"/>
              <a:ea typeface="Calibri"/>
              <a:cs typeface="Calibri"/>
            </a:endParaRPr>
          </a:p>
          <a:p>
            <a:pPr algn="just"/>
            <a:r>
              <a:rPr lang="fr-FR" sz="2000" dirty="0">
                <a:latin typeface="Calibri"/>
                <a:ea typeface="Calibri"/>
                <a:cs typeface="Calibri"/>
              </a:rPr>
              <a:t>*Source : rapport d’enquête publique n° E 12000126 – Restauration du Réal en centre ville + arrêté préfectoral du 6 juin 2013 portant autorisation à la restauration du Réal. 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pPr algn="just"/>
            <a:endParaRPr lang="en-US" sz="1200" dirty="0">
              <a:latin typeface="Calibri"/>
              <a:ea typeface="Calibri"/>
              <a:cs typeface="Calibri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AF84DF0-C16B-77F8-A412-EFBDB9CBC4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47" y="7771154"/>
            <a:ext cx="5791305" cy="4215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080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CF7233F6F4F749B98EBCA55174F2BE" ma:contentTypeVersion="13" ma:contentTypeDescription="Create a new document." ma:contentTypeScope="" ma:versionID="0241d21bc49f817ab8e67d29f8f654ef">
  <xsd:schema xmlns:xsd="http://www.w3.org/2001/XMLSchema" xmlns:xs="http://www.w3.org/2001/XMLSchema" xmlns:p="http://schemas.microsoft.com/office/2006/metadata/properties" xmlns:ns2="f4c7469f-ea08-4a28-abbd-883824f19f6c" xmlns:ns3="43590ac0-9243-467b-ab7d-a880e2fba6e9" targetNamespace="http://schemas.microsoft.com/office/2006/metadata/properties" ma:root="true" ma:fieldsID="835ddc4750dae39e496f17abcc570d02" ns2:_="" ns3:_="">
    <xsd:import namespace="f4c7469f-ea08-4a28-abbd-883824f19f6c"/>
    <xsd:import namespace="43590ac0-9243-467b-ab7d-a880e2fba6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c7469f-ea08-4a28-abbd-883824f19f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d3dca8c-85d8-48db-af3d-7e663b093e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590ac0-9243-467b-ab7d-a880e2fba6e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9700ba1-d8af-4814-8fff-c6fe6aa8a9fb}" ma:internalName="TaxCatchAll" ma:showField="CatchAllData" ma:web="43590ac0-9243-467b-ab7d-a880e2fba6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c7469f-ea08-4a28-abbd-883824f19f6c">
      <Terms xmlns="http://schemas.microsoft.com/office/infopath/2007/PartnerControls"/>
    </lcf76f155ced4ddcb4097134ff3c332f>
    <TaxCatchAll xmlns="43590ac0-9243-467b-ab7d-a880e2fba6e9" xsi:nil="true"/>
  </documentManagement>
</p:properties>
</file>

<file path=customXml/itemProps1.xml><?xml version="1.0" encoding="utf-8"?>
<ds:datastoreItem xmlns:ds="http://schemas.openxmlformats.org/officeDocument/2006/customXml" ds:itemID="{04C20B07-053E-4BB7-B4C1-C7B8D4BC24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c7469f-ea08-4a28-abbd-883824f19f6c"/>
    <ds:schemaRef ds:uri="43590ac0-9243-467b-ab7d-a880e2fba6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9523A8-62AE-4C2C-B384-E797DC3C46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298B5A-451C-4933-96C7-88882578759C}">
  <ds:schemaRefs>
    <ds:schemaRef ds:uri="http://purl.org/dc/dcmitype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43590ac0-9243-467b-ab7d-a880e2fba6e9"/>
    <ds:schemaRef ds:uri="f4c7469f-ea08-4a28-abbd-883824f19f6c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Grand écran</PresentationFormat>
  <Paragraphs>16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Laurène Collet</dc:creator>
  <cp:lastModifiedBy>COLLET Laurene</cp:lastModifiedBy>
  <cp:revision>71</cp:revision>
  <dcterms:created xsi:type="dcterms:W3CDTF">2012-07-30T22:21:58Z</dcterms:created>
  <dcterms:modified xsi:type="dcterms:W3CDTF">2025-09-22T12:48:51Z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0x010100FDCF7233F6F4F749B98EBCA55174F2BE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