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D7053-85F5-AEF2-A3DE-3733A6FECF94}" v="2" dt="2025-07-26T12:19:03.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3DBD7053-85F5-AEF2-A3DE-3733A6FECF94}"/>
    <pc:docChg chg="modSld">
      <pc:chgData name="saisonnier Tourisme Culture Patrimoine" userId="S::saisontcp@lesarcssurargens.fr::0ca65382-e596-453e-9522-818d66b87411" providerId="AD" clId="Web-{3DBD7053-85F5-AEF2-A3DE-3733A6FECF94}" dt="2025-07-26T12:19:03.353" v="1" actId="1076"/>
      <pc:docMkLst>
        <pc:docMk/>
      </pc:docMkLst>
      <pc:sldChg chg="modSp">
        <pc:chgData name="saisonnier Tourisme Culture Patrimoine" userId="S::saisontcp@lesarcssurargens.fr::0ca65382-e596-453e-9522-818d66b87411" providerId="AD" clId="Web-{3DBD7053-85F5-AEF2-A3DE-3733A6FECF94}" dt="2025-07-26T12:18:57.916" v="0" actId="1076"/>
        <pc:sldMkLst>
          <pc:docMk/>
          <pc:sldMk cId="3784089036" sldId="256"/>
        </pc:sldMkLst>
        <pc:spChg chg="mod">
          <ac:chgData name="saisonnier Tourisme Culture Patrimoine" userId="S::saisontcp@lesarcssurargens.fr::0ca65382-e596-453e-9522-818d66b87411" providerId="AD" clId="Web-{3DBD7053-85F5-AEF2-A3DE-3733A6FECF94}" dt="2025-07-26T12:18:57.916" v="0" actId="1076"/>
          <ac:spMkLst>
            <pc:docMk/>
            <pc:sldMk cId="3784089036" sldId="256"/>
            <ac:spMk id="8" creationId="{80DBBB8B-455A-1370-88AF-0023931CCE9A}"/>
          </ac:spMkLst>
        </pc:spChg>
      </pc:sldChg>
      <pc:sldChg chg="modSp">
        <pc:chgData name="saisonnier Tourisme Culture Patrimoine" userId="S::saisontcp@lesarcssurargens.fr::0ca65382-e596-453e-9522-818d66b87411" providerId="AD" clId="Web-{3DBD7053-85F5-AEF2-A3DE-3733A6FECF94}" dt="2025-07-26T12:19:03.353" v="1" actId="1076"/>
        <pc:sldMkLst>
          <pc:docMk/>
          <pc:sldMk cId="3893165489" sldId="257"/>
        </pc:sldMkLst>
        <pc:spChg chg="mod">
          <ac:chgData name="saisonnier Tourisme Culture Patrimoine" userId="S::saisontcp@lesarcssurargens.fr::0ca65382-e596-453e-9522-818d66b87411" providerId="AD" clId="Web-{3DBD7053-85F5-AEF2-A3DE-3733A6FECF94}" dt="2025-07-26T12:19:03.353" v="1" actId="1076"/>
          <ac:spMkLst>
            <pc:docMk/>
            <pc:sldMk cId="3893165489" sldId="257"/>
            <ac:spMk id="5" creationId="{31C3DC9A-36EC-2FFB-616A-438AC82C57AD}"/>
          </ac:spMkLst>
        </pc:spChg>
      </pc:sldChg>
    </pc:docChg>
  </pc:docChgLst>
  <pc:docChgLst>
    <pc:chgData name="saisonnier Tourisme Culture Patrimoine" userId="S::saisontcp@lesarcssurargens.fr::0ca65382-e596-453e-9522-818d66b87411" providerId="AD" clId="Web-{25FF46A5-3563-507D-F425-C6A14C856BC7}"/>
    <pc:docChg chg="mod addSld modSld modMainMaster setSldSz">
      <pc:chgData name="saisonnier Tourisme Culture Patrimoine" userId="S::saisontcp@lesarcssurargens.fr::0ca65382-e596-453e-9522-818d66b87411" providerId="AD" clId="Web-{25FF46A5-3563-507D-F425-C6A14C856BC7}" dt="2025-07-19T12:49:17.115" v="107" actId="20577"/>
      <pc:docMkLst>
        <pc:docMk/>
      </pc:docMkLst>
      <pc:sldChg chg="addSp delSp modSp">
        <pc:chgData name="saisonnier Tourisme Culture Patrimoine" userId="S::saisontcp@lesarcssurargens.fr::0ca65382-e596-453e-9522-818d66b87411" providerId="AD" clId="Web-{25FF46A5-3563-507D-F425-C6A14C856BC7}" dt="2025-07-19T12:44:19.027" v="45" actId="1076"/>
        <pc:sldMkLst>
          <pc:docMk/>
          <pc:sldMk cId="3784089036" sldId="256"/>
        </pc:sldMkLst>
        <pc:spChg chg="add mod">
          <ac:chgData name="saisonnier Tourisme Culture Patrimoine" userId="S::saisontcp@lesarcssurargens.fr::0ca65382-e596-453e-9522-818d66b87411" providerId="AD" clId="Web-{25FF46A5-3563-507D-F425-C6A14C856BC7}" dt="2025-07-19T12:43:04.886" v="25" actId="1076"/>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25FF46A5-3563-507D-F425-C6A14C856BC7}" dt="2025-07-19T12:44:11.121" v="44" actId="20577"/>
          <ac:spMkLst>
            <pc:docMk/>
            <pc:sldMk cId="3784089036" sldId="256"/>
            <ac:spMk id="8" creationId="{80DBBB8B-455A-1370-88AF-0023931CCE9A}"/>
          </ac:spMkLst>
        </pc:spChg>
        <pc:picChg chg="add mod">
          <ac:chgData name="saisonnier Tourisme Culture Patrimoine" userId="S::saisontcp@lesarcssurargens.fr::0ca65382-e596-453e-9522-818d66b87411" providerId="AD" clId="Web-{25FF46A5-3563-507D-F425-C6A14C856BC7}" dt="2025-07-19T12:40:55.058" v="4" actId="1076"/>
          <ac:picMkLst>
            <pc:docMk/>
            <pc:sldMk cId="3784089036" sldId="256"/>
            <ac:picMk id="4" creationId="{C69D3B26-0238-CCF7-85D2-495D4C6F494B}"/>
          </ac:picMkLst>
        </pc:picChg>
        <pc:picChg chg="add mod">
          <ac:chgData name="saisonnier Tourisme Culture Patrimoine" userId="S::saisontcp@lesarcssurargens.fr::0ca65382-e596-453e-9522-818d66b87411" providerId="AD" clId="Web-{25FF46A5-3563-507D-F425-C6A14C856BC7}" dt="2025-07-19T12:44:19.027" v="45" actId="1076"/>
          <ac:picMkLst>
            <pc:docMk/>
            <pc:sldMk cId="3784089036" sldId="256"/>
            <ac:picMk id="6" creationId="{187ADE9D-798E-557E-60FB-92774B61BCF3}"/>
          </ac:picMkLst>
        </pc:picChg>
      </pc:sldChg>
      <pc:sldChg chg="addSp delSp modSp new">
        <pc:chgData name="saisonnier Tourisme Culture Patrimoine" userId="S::saisontcp@lesarcssurargens.fr::0ca65382-e596-453e-9522-818d66b87411" providerId="AD" clId="Web-{25FF46A5-3563-507D-F425-C6A14C856BC7}" dt="2025-07-19T12:45:16.621" v="55" actId="1076"/>
        <pc:sldMkLst>
          <pc:docMk/>
          <pc:sldMk cId="3893165489" sldId="257"/>
        </pc:sldMkLst>
        <pc:spChg chg="add mod">
          <ac:chgData name="saisonnier Tourisme Culture Patrimoine" userId="S::saisontcp@lesarcssurargens.fr::0ca65382-e596-453e-9522-818d66b87411" providerId="AD" clId="Web-{25FF46A5-3563-507D-F425-C6A14C856BC7}" dt="2025-07-19T12:45:16.621" v="55" actId="1076"/>
          <ac:spMkLst>
            <pc:docMk/>
            <pc:sldMk cId="3893165489" sldId="257"/>
            <ac:spMk id="5" creationId="{31C3DC9A-36EC-2FFB-616A-438AC82C57AD}"/>
          </ac:spMkLst>
        </pc:spChg>
        <pc:picChg chg="add mod">
          <ac:chgData name="saisonnier Tourisme Culture Patrimoine" userId="S::saisontcp@lesarcssurargens.fr::0ca65382-e596-453e-9522-818d66b87411" providerId="AD" clId="Web-{25FF46A5-3563-507D-F425-C6A14C856BC7}" dt="2025-07-19T12:44:44.761" v="48" actId="1076"/>
          <ac:picMkLst>
            <pc:docMk/>
            <pc:sldMk cId="3893165489" sldId="257"/>
            <ac:picMk id="4" creationId="{9DE0646E-F695-DBBE-6341-F110CACCC139}"/>
          </ac:picMkLst>
        </pc:picChg>
      </pc:sldChg>
      <pc:sldChg chg="addSp delSp modSp new">
        <pc:chgData name="saisonnier Tourisme Culture Patrimoine" userId="S::saisontcp@lesarcssurargens.fr::0ca65382-e596-453e-9522-818d66b87411" providerId="AD" clId="Web-{25FF46A5-3563-507D-F425-C6A14C856BC7}" dt="2025-07-19T12:46:15.887" v="71" actId="1076"/>
        <pc:sldMkLst>
          <pc:docMk/>
          <pc:sldMk cId="1925659240" sldId="258"/>
        </pc:sldMkLst>
        <pc:spChg chg="add mod">
          <ac:chgData name="saisonnier Tourisme Culture Patrimoine" userId="S::saisontcp@lesarcssurargens.fr::0ca65382-e596-453e-9522-818d66b87411" providerId="AD" clId="Web-{25FF46A5-3563-507D-F425-C6A14C856BC7}" dt="2025-07-19T12:46:15.887" v="71" actId="1076"/>
          <ac:spMkLst>
            <pc:docMk/>
            <pc:sldMk cId="1925659240" sldId="258"/>
            <ac:spMk id="4" creationId="{E05D12D3-9FA2-891C-79B5-242C86BFD32A}"/>
          </ac:spMkLst>
        </pc:spChg>
      </pc:sldChg>
      <pc:sldChg chg="addSp delSp modSp new">
        <pc:chgData name="saisonnier Tourisme Culture Patrimoine" userId="S::saisontcp@lesarcssurargens.fr::0ca65382-e596-453e-9522-818d66b87411" providerId="AD" clId="Web-{25FF46A5-3563-507D-F425-C6A14C856BC7}" dt="2025-07-19T12:47:33.013" v="88" actId="20577"/>
        <pc:sldMkLst>
          <pc:docMk/>
          <pc:sldMk cId="4032893181" sldId="259"/>
        </pc:sldMkLst>
        <pc:spChg chg="add mod">
          <ac:chgData name="saisonnier Tourisme Culture Patrimoine" userId="S::saisontcp@lesarcssurargens.fr::0ca65382-e596-453e-9522-818d66b87411" providerId="AD" clId="Web-{25FF46A5-3563-507D-F425-C6A14C856BC7}" dt="2025-07-19T12:47:33.013" v="88" actId="20577"/>
          <ac:spMkLst>
            <pc:docMk/>
            <pc:sldMk cId="4032893181" sldId="259"/>
            <ac:spMk id="5" creationId="{C7DA8FD7-7935-DDAB-0F59-BF9FB7F0C856}"/>
          </ac:spMkLst>
        </pc:spChg>
      </pc:sldChg>
      <pc:sldChg chg="addSp delSp modSp new">
        <pc:chgData name="saisonnier Tourisme Culture Patrimoine" userId="S::saisontcp@lesarcssurargens.fr::0ca65382-e596-453e-9522-818d66b87411" providerId="AD" clId="Web-{25FF46A5-3563-507D-F425-C6A14C856BC7}" dt="2025-07-19T12:49:17.115" v="107" actId="20577"/>
        <pc:sldMkLst>
          <pc:docMk/>
          <pc:sldMk cId="3822479442" sldId="260"/>
        </pc:sldMkLst>
        <pc:spChg chg="add mod">
          <ac:chgData name="saisonnier Tourisme Culture Patrimoine" userId="S::saisontcp@lesarcssurargens.fr::0ca65382-e596-453e-9522-818d66b87411" providerId="AD" clId="Web-{25FF46A5-3563-507D-F425-C6A14C856BC7}" dt="2025-07-19T12:49:17.115" v="107" actId="20577"/>
          <ac:spMkLst>
            <pc:docMk/>
            <pc:sldMk cId="3822479442" sldId="260"/>
            <ac:spMk id="4" creationId="{DC3C37FF-7324-5448-41B6-8903E330D688}"/>
          </ac:spMkLst>
        </pc:spChg>
      </pc:sldChg>
      <pc:sldMasterChg chg="modSp modSldLayout">
        <pc:chgData name="saisonnier Tourisme Culture Patrimoine" userId="S::saisontcp@lesarcssurargens.fr::0ca65382-e596-453e-9522-818d66b87411" providerId="AD" clId="Web-{25FF46A5-3563-507D-F425-C6A14C856BC7}" dt="2025-07-19T12:40:14.964" v="0"/>
        <pc:sldMasterMkLst>
          <pc:docMk/>
          <pc:sldMasterMk cId="3071127875" sldId="2147483648"/>
        </pc:sldMaster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25FF46A5-3563-507D-F425-C6A14C856BC7}" dt="2025-07-19T12:40:14.964"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25FF46A5-3563-507D-F425-C6A14C856BC7}" dt="2025-07-19T12:40:14.964"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AE752AE5-48A9-2864-A794-2875204ADAFF}"/>
    <pc:docChg chg="modSld">
      <pc:chgData name="saisonnier Tourisme Culture Patrimoine" userId="S::saisontcp@lesarcssurargens.fr::0ca65382-e596-453e-9522-818d66b87411" providerId="AD" clId="Web-{AE752AE5-48A9-2864-A794-2875204ADAFF}" dt="2025-07-19T12:59:19.250" v="13" actId="1076"/>
      <pc:docMkLst>
        <pc:docMk/>
      </pc:docMkLst>
      <pc:sldChg chg="modSp">
        <pc:chgData name="saisonnier Tourisme Culture Patrimoine" userId="S::saisontcp@lesarcssurargens.fr::0ca65382-e596-453e-9522-818d66b87411" providerId="AD" clId="Web-{AE752AE5-48A9-2864-A794-2875204ADAFF}" dt="2025-07-19T12:59:19.250" v="13" actId="1076"/>
        <pc:sldMkLst>
          <pc:docMk/>
          <pc:sldMk cId="3893165489" sldId="257"/>
        </pc:sldMkLst>
        <pc:spChg chg="mod">
          <ac:chgData name="saisonnier Tourisme Culture Patrimoine" userId="S::saisontcp@lesarcssurargens.fr::0ca65382-e596-453e-9522-818d66b87411" providerId="AD" clId="Web-{AE752AE5-48A9-2864-A794-2875204ADAFF}" dt="2025-07-19T12:59:19.250" v="13" actId="1076"/>
          <ac:spMkLst>
            <pc:docMk/>
            <pc:sldMk cId="3893165489" sldId="257"/>
            <ac:spMk id="5" creationId="{31C3DC9A-36EC-2FFB-616A-438AC82C57AD}"/>
          </ac:spMkLst>
        </pc:spChg>
      </pc:sldChg>
    </pc:docChg>
  </pc:docChgLst>
  <pc:docChgLst>
    <pc:chgData name="saisonnier Tourisme Culture Patrimoine" userId="S::saisontcp@lesarcssurargens.fr::0ca65382-e596-453e-9522-818d66b87411" providerId="AD" clId="Web-{2E5208E6-B6C1-D22E-E58B-5FCDB0F41177}"/>
    <pc:docChg chg="modSld">
      <pc:chgData name="saisonnier Tourisme Culture Patrimoine" userId="S::saisontcp@lesarcssurargens.fr::0ca65382-e596-453e-9522-818d66b87411" providerId="AD" clId="Web-{2E5208E6-B6C1-D22E-E58B-5FCDB0F41177}" dt="2025-07-19T13:55:21.909" v="15" actId="20577"/>
      <pc:docMkLst>
        <pc:docMk/>
      </pc:docMkLst>
      <pc:sldChg chg="modSp">
        <pc:chgData name="saisonnier Tourisme Culture Patrimoine" userId="S::saisontcp@lesarcssurargens.fr::0ca65382-e596-453e-9522-818d66b87411" providerId="AD" clId="Web-{2E5208E6-B6C1-D22E-E58B-5FCDB0F41177}" dt="2025-07-19T13:54:12.362" v="2" actId="1076"/>
        <pc:sldMkLst>
          <pc:docMk/>
          <pc:sldMk cId="3784089036" sldId="256"/>
        </pc:sldMkLst>
        <pc:spChg chg="mod">
          <ac:chgData name="saisonnier Tourisme Culture Patrimoine" userId="S::saisontcp@lesarcssurargens.fr::0ca65382-e596-453e-9522-818d66b87411" providerId="AD" clId="Web-{2E5208E6-B6C1-D22E-E58B-5FCDB0F41177}" dt="2025-07-19T13:54:12.362" v="2" actId="1076"/>
          <ac:spMkLst>
            <pc:docMk/>
            <pc:sldMk cId="3784089036" sldId="256"/>
            <ac:spMk id="8" creationId="{80DBBB8B-455A-1370-88AF-0023931CCE9A}"/>
          </ac:spMkLst>
        </pc:spChg>
      </pc:sldChg>
      <pc:sldChg chg="modSp">
        <pc:chgData name="saisonnier Tourisme Culture Patrimoine" userId="S::saisontcp@lesarcssurargens.fr::0ca65382-e596-453e-9522-818d66b87411" providerId="AD" clId="Web-{2E5208E6-B6C1-D22E-E58B-5FCDB0F41177}" dt="2025-07-19T13:54:19.909" v="4" actId="20577"/>
        <pc:sldMkLst>
          <pc:docMk/>
          <pc:sldMk cId="3893165489" sldId="257"/>
        </pc:sldMkLst>
        <pc:spChg chg="mod">
          <ac:chgData name="saisonnier Tourisme Culture Patrimoine" userId="S::saisontcp@lesarcssurargens.fr::0ca65382-e596-453e-9522-818d66b87411" providerId="AD" clId="Web-{2E5208E6-B6C1-D22E-E58B-5FCDB0F41177}" dt="2025-07-19T13:54:19.909" v="4" actId="20577"/>
          <ac:spMkLst>
            <pc:docMk/>
            <pc:sldMk cId="3893165489" sldId="257"/>
            <ac:spMk id="5" creationId="{31C3DC9A-36EC-2FFB-616A-438AC82C57AD}"/>
          </ac:spMkLst>
        </pc:spChg>
      </pc:sldChg>
      <pc:sldChg chg="modSp">
        <pc:chgData name="saisonnier Tourisme Culture Patrimoine" userId="S::saisontcp@lesarcssurargens.fr::0ca65382-e596-453e-9522-818d66b87411" providerId="AD" clId="Web-{2E5208E6-B6C1-D22E-E58B-5FCDB0F41177}" dt="2025-07-19T13:54:37.284" v="12" actId="20577"/>
        <pc:sldMkLst>
          <pc:docMk/>
          <pc:sldMk cId="1925659240" sldId="258"/>
        </pc:sldMkLst>
        <pc:spChg chg="mod">
          <ac:chgData name="saisonnier Tourisme Culture Patrimoine" userId="S::saisontcp@lesarcssurargens.fr::0ca65382-e596-453e-9522-818d66b87411" providerId="AD" clId="Web-{2E5208E6-B6C1-D22E-E58B-5FCDB0F41177}" dt="2025-07-19T13:54:37.284" v="12" actId="20577"/>
          <ac:spMkLst>
            <pc:docMk/>
            <pc:sldMk cId="1925659240" sldId="258"/>
            <ac:spMk id="4" creationId="{E05D12D3-9FA2-891C-79B5-242C86BFD32A}"/>
          </ac:spMkLst>
        </pc:spChg>
      </pc:sldChg>
      <pc:sldChg chg="modSp">
        <pc:chgData name="saisonnier Tourisme Culture Patrimoine" userId="S::saisontcp@lesarcssurargens.fr::0ca65382-e596-453e-9522-818d66b87411" providerId="AD" clId="Web-{2E5208E6-B6C1-D22E-E58B-5FCDB0F41177}" dt="2025-07-19T13:55:21.909" v="15" actId="20577"/>
        <pc:sldMkLst>
          <pc:docMk/>
          <pc:sldMk cId="3822479442" sldId="260"/>
        </pc:sldMkLst>
        <pc:spChg chg="mod">
          <ac:chgData name="saisonnier Tourisme Culture Patrimoine" userId="S::saisontcp@lesarcssurargens.fr::0ca65382-e596-453e-9522-818d66b87411" providerId="AD" clId="Web-{2E5208E6-B6C1-D22E-E58B-5FCDB0F41177}" dt="2025-07-19T13:55:21.909" v="15" actId="20577"/>
          <ac:spMkLst>
            <pc:docMk/>
            <pc:sldMk cId="3822479442" sldId="260"/>
            <ac:spMk id="4" creationId="{DC3C37FF-7324-5448-41B6-8903E330D6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69D3B26-0238-CCF7-85D2-495D4C6F494B}"/>
              </a:ext>
            </a:extLst>
          </p:cNvPr>
          <p:cNvPicPr>
            <a:picLocks noChangeAspect="1"/>
          </p:cNvPicPr>
          <p:nvPr/>
        </p:nvPicPr>
        <p:blipFill>
          <a:blip r:embed="rId2"/>
          <a:stretch>
            <a:fillRect/>
          </a:stretch>
        </p:blipFill>
        <p:spPr>
          <a:xfrm>
            <a:off x="-8467" y="-1588"/>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5700" y="542440"/>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La Boucherie </a:t>
            </a:r>
          </a:p>
        </p:txBody>
      </p:sp>
      <p:pic>
        <p:nvPicPr>
          <p:cNvPr id="6" name="Picture 5" descr="BOUCHER.jpg">
            <a:extLst>
              <a:ext uri="{FF2B5EF4-FFF2-40B4-BE49-F238E27FC236}">
                <a16:creationId xmlns:a16="http://schemas.microsoft.com/office/drawing/2014/main" id="{187ADE9D-798E-557E-60FB-92774B61BCF3}"/>
              </a:ext>
            </a:extLst>
          </p:cNvPr>
          <p:cNvPicPr>
            <a:picLocks noChangeAspect="1"/>
          </p:cNvPicPr>
          <p:nvPr/>
        </p:nvPicPr>
        <p:blipFill>
          <a:blip r:embed="rId3"/>
          <a:stretch>
            <a:fillRect/>
          </a:stretch>
        </p:blipFill>
        <p:spPr>
          <a:xfrm>
            <a:off x="13188" y="1694838"/>
            <a:ext cx="6870699" cy="8373779"/>
          </a:xfrm>
          <a:prstGeom prst="rect">
            <a:avLst/>
          </a:prstGeom>
        </p:spPr>
      </p:pic>
      <p:sp>
        <p:nvSpPr>
          <p:cNvPr id="8" name="TextBox 7">
            <a:extLst>
              <a:ext uri="{FF2B5EF4-FFF2-40B4-BE49-F238E27FC236}">
                <a16:creationId xmlns:a16="http://schemas.microsoft.com/office/drawing/2014/main" id="{80DBBB8B-455A-1370-88AF-0023931CCE9A}"/>
              </a:ext>
            </a:extLst>
          </p:cNvPr>
          <p:cNvSpPr txBox="1"/>
          <p:nvPr/>
        </p:nvSpPr>
        <p:spPr>
          <a:xfrm>
            <a:off x="5862" y="10239575"/>
            <a:ext cx="68462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b="1" dirty="0">
              <a:latin typeface="Calibri"/>
            </a:endParaRPr>
          </a:p>
          <a:p>
            <a:r>
              <a:rPr lang="fr-FR" sz="2400" dirty="0">
                <a:latin typeface="Calibri"/>
              </a:rPr>
              <a:t>La boucherie communale est mentionnée au N°16 de cette rue dès les XVIIe et XVIIIe siècles. </a:t>
            </a:r>
            <a:r>
              <a:rPr lang="en-US" sz="2400" dirty="0">
                <a:latin typeface="Calibri"/>
                <a:ea typeface="Calibri"/>
                <a:cs typeface="Calibri"/>
              </a:rPr>
              <a:t> </a:t>
            </a:r>
            <a:endParaRPr lang="en-US" sz="2400"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UCHER1.jpg">
            <a:extLst>
              <a:ext uri="{FF2B5EF4-FFF2-40B4-BE49-F238E27FC236}">
                <a16:creationId xmlns:a16="http://schemas.microsoft.com/office/drawing/2014/main" id="{9DE0646E-F695-DBBE-6341-F110CACCC139}"/>
              </a:ext>
            </a:extLst>
          </p:cNvPr>
          <p:cNvPicPr>
            <a:picLocks noChangeAspect="1"/>
          </p:cNvPicPr>
          <p:nvPr/>
        </p:nvPicPr>
        <p:blipFill>
          <a:blip r:embed="rId2"/>
          <a:stretch>
            <a:fillRect/>
          </a:stretch>
        </p:blipFill>
        <p:spPr>
          <a:xfrm>
            <a:off x="-2960" y="3169026"/>
            <a:ext cx="6853359" cy="9830288"/>
          </a:xfrm>
          <a:prstGeom prst="rect">
            <a:avLst/>
          </a:prstGeom>
        </p:spPr>
      </p:pic>
      <p:sp>
        <p:nvSpPr>
          <p:cNvPr id="5" name="TextBox 4">
            <a:extLst>
              <a:ext uri="{FF2B5EF4-FFF2-40B4-BE49-F238E27FC236}">
                <a16:creationId xmlns:a16="http://schemas.microsoft.com/office/drawing/2014/main" id="{31C3DC9A-36EC-2FFB-616A-438AC82C57AD}"/>
              </a:ext>
            </a:extLst>
          </p:cNvPr>
          <p:cNvSpPr txBox="1"/>
          <p:nvPr/>
        </p:nvSpPr>
        <p:spPr>
          <a:xfrm>
            <a:off x="-11456" y="-69480"/>
            <a:ext cx="6846276"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latin typeface="Calibri"/>
                <a:ea typeface="Calibri"/>
                <a:cs typeface="Segoe UI"/>
              </a:rPr>
              <a:t>Pour en savoir plus,</a:t>
            </a:r>
            <a:endParaRPr lang="fr-FR" sz="2000" dirty="0">
              <a:latin typeface="Calibri"/>
              <a:ea typeface="Calibri"/>
              <a:cs typeface="Segoe UI"/>
            </a:endParaRPr>
          </a:p>
          <a:p>
            <a:pPr algn="just"/>
            <a:endParaRPr lang="fr-FR" sz="2000" dirty="0">
              <a:latin typeface="Calibri"/>
              <a:cs typeface="Segoe UI"/>
            </a:endParaRPr>
          </a:p>
          <a:p>
            <a:pPr algn="just"/>
            <a:r>
              <a:rPr lang="fr-FR" sz="2000" dirty="0">
                <a:latin typeface="Calibri"/>
                <a:cs typeface="Segoe UI"/>
              </a:rPr>
              <a:t>La plainte N°6 adressée au seigneur par les habitants des Arcs au XIVe siècle nous apprend que  « </a:t>
            </a:r>
            <a:r>
              <a:rPr lang="fr-FR" sz="2000" i="1" dirty="0">
                <a:latin typeface="Calibri"/>
                <a:cs typeface="Segoe UI"/>
              </a:rPr>
              <a:t>le seigneur exige le cœur de tout animal tué à la boucherie, et par surcroit la langue des bovins »</a:t>
            </a:r>
            <a:r>
              <a:rPr lang="fr-FR" sz="2000" dirty="0">
                <a:latin typeface="Calibri"/>
                <a:cs typeface="Segoe UI"/>
              </a:rPr>
              <a:t>. </a:t>
            </a:r>
            <a:r>
              <a:rPr lang="en-US" sz="2000" dirty="0">
                <a:latin typeface="Calibri"/>
                <a:ea typeface="Calibri"/>
                <a:cs typeface="Calibri"/>
              </a:rPr>
              <a:t> </a:t>
            </a:r>
            <a:endParaRPr lang="en-US"/>
          </a:p>
          <a:p>
            <a:pPr algn="just"/>
            <a:r>
              <a:rPr lang="fr-FR" sz="2000" dirty="0">
                <a:latin typeface="Calibri"/>
                <a:cs typeface="Segoe UI"/>
              </a:rPr>
              <a:t>Au moyen âge il n’était pas rare de voir des porcs se promener dans les rues du village où ils se nourrissaient des détritus jetés dans le caniveau, ce qui n’était pas sans poser de sérieux problèmes d’hygiène et de sécurité. </a:t>
            </a:r>
            <a:endParaRPr lang="fr-FR" sz="2000" dirty="0">
              <a:latin typeface="Calibri"/>
              <a:ea typeface="Calibri"/>
              <a:cs typeface="Segoe UI"/>
            </a:endParaRPr>
          </a:p>
        </p:txBody>
      </p:sp>
    </p:spTree>
    <p:extLst>
      <p:ext uri="{BB962C8B-B14F-4D97-AF65-F5344CB8AC3E}">
        <p14:creationId xmlns:p14="http://schemas.microsoft.com/office/powerpoint/2010/main" val="389316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5D12D3-9FA2-891C-79B5-242C86BFD32A}"/>
              </a:ext>
            </a:extLst>
          </p:cNvPr>
          <p:cNvSpPr txBox="1"/>
          <p:nvPr/>
        </p:nvSpPr>
        <p:spPr>
          <a:xfrm>
            <a:off x="5862" y="89"/>
            <a:ext cx="6846276" cy="117878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Les familles possédaient aussi quelquefois un mouton qui fournissait viande et laine, ainsi qu’une chèvre dont elles consommaient le lait.</a:t>
            </a:r>
            <a:r>
              <a:rPr lang="en-US" sz="2000" dirty="0">
                <a:latin typeface="Calibri"/>
                <a:ea typeface="Calibri"/>
                <a:cs typeface="Calibri"/>
              </a:rPr>
              <a:t> </a:t>
            </a:r>
            <a:endParaRPr lang="en-US"/>
          </a:p>
          <a:p>
            <a:pPr algn="just"/>
            <a:endParaRPr lang="en-US" sz="2000" dirty="0">
              <a:latin typeface="Calibri"/>
              <a:cs typeface="Calibri"/>
            </a:endParaRPr>
          </a:p>
          <a:p>
            <a:pPr algn="just"/>
            <a:r>
              <a:rPr lang="fr-FR" sz="2000" dirty="0">
                <a:latin typeface="Calibri"/>
                <a:cs typeface="Segoe UI"/>
              </a:rPr>
              <a:t>Chaque famille avait le droit d’abattre un porc et d’en saler la viande qui était la seule viande à échapper à l’impôt sur l’abattage : le </a:t>
            </a:r>
            <a:r>
              <a:rPr lang="fr-FR" sz="2000" i="1" err="1">
                <a:latin typeface="Calibri"/>
                <a:cs typeface="Segoe UI"/>
              </a:rPr>
              <a:t>macellus</a:t>
            </a:r>
            <a:r>
              <a:rPr lang="fr-FR" sz="2000" i="1" dirty="0">
                <a:latin typeface="Calibri"/>
                <a:cs typeface="Segoe UI"/>
              </a:rPr>
              <a:t> </a:t>
            </a:r>
            <a:r>
              <a:rPr lang="fr-FR" sz="2000" i="1" err="1">
                <a:latin typeface="Calibri"/>
                <a:cs typeface="Segoe UI"/>
              </a:rPr>
              <a:t>minutus</a:t>
            </a:r>
            <a:r>
              <a:rPr lang="fr-FR" sz="2000" i="1" dirty="0">
                <a:latin typeface="Calibri"/>
                <a:cs typeface="Segoe UI"/>
              </a:rPr>
              <a:t>.</a:t>
            </a:r>
            <a:r>
              <a:rPr lang="fr-FR" sz="2000" dirty="0">
                <a:latin typeface="Calibri"/>
                <a:cs typeface="Segoe UI"/>
              </a:rPr>
              <a:t> Mais il était fréquent que cette tâche soit confiée au boucher où les habitants sans macellier pouvaient aller se ravitailler en viande.</a:t>
            </a:r>
            <a:r>
              <a:rPr lang="en-US" sz="2000" dirty="0">
                <a:latin typeface="Calibri"/>
                <a:ea typeface="Calibri"/>
                <a:cs typeface="Calibri"/>
              </a:rPr>
              <a:t> </a:t>
            </a:r>
          </a:p>
          <a:p>
            <a:pPr algn="just"/>
            <a:r>
              <a:rPr lang="fr-FR" sz="2000" dirty="0">
                <a:latin typeface="Calibri"/>
                <a:cs typeface="Segoe UI"/>
              </a:rPr>
              <a:t>La viande était vendue à un prix prédéfini, celle des agneaux, des chevreaux et des porcs était la plus chère. Puis venait celle de bœuf, de vache, de brebis, de chèvre, de bouc. La viande la moins chère était celle de truie. </a:t>
            </a:r>
            <a:r>
              <a:rPr lang="en-US" sz="2000" dirty="0">
                <a:latin typeface="Calibri"/>
                <a:ea typeface="Calibri"/>
                <a:cs typeface="Calibri"/>
              </a:rPr>
              <a:t> </a:t>
            </a:r>
          </a:p>
          <a:p>
            <a:pPr algn="just"/>
            <a:endParaRPr lang="en-US" sz="2000" dirty="0">
              <a:latin typeface="Calibri"/>
              <a:cs typeface="Calibri"/>
            </a:endParaRPr>
          </a:p>
          <a:p>
            <a:pPr algn="just"/>
            <a:r>
              <a:rPr lang="fr-FR" sz="2000" dirty="0">
                <a:latin typeface="Calibri"/>
                <a:cs typeface="Segoe UI"/>
              </a:rPr>
              <a:t>Le boucher avait obligation de vendre chaque viande aux cours fixés par les autorités communales car il était soumis à une imposition : </a:t>
            </a:r>
            <a:r>
              <a:rPr lang="fr-FR" sz="2000" i="1" dirty="0">
                <a:latin typeface="Calibri"/>
                <a:cs typeface="Segoe UI"/>
              </a:rPr>
              <a:t>la </a:t>
            </a:r>
            <a:r>
              <a:rPr lang="fr-FR" sz="2000" i="1" dirty="0" err="1">
                <a:latin typeface="Calibri"/>
                <a:cs typeface="Segoe UI"/>
              </a:rPr>
              <a:t>rève</a:t>
            </a:r>
            <a:r>
              <a:rPr lang="fr-FR" sz="2000" dirty="0">
                <a:latin typeface="Calibri"/>
                <a:cs typeface="Segoe UI"/>
              </a:rPr>
              <a:t>. Cette imposition faisait partie des taxes qui touchaient le vin, l’huile, les poissons, les grains et la viande. Les autorités communales pour régler l’organisation de ces droits sur la viande mettaient à fermage la boucherie, laquelle, de par son activité polluante devait se situer à la périphérie du village.</a:t>
            </a:r>
            <a:r>
              <a:rPr lang="en-US" sz="2000" dirty="0">
                <a:latin typeface="Calibri"/>
                <a:ea typeface="Calibri"/>
                <a:cs typeface="Calibri"/>
              </a:rPr>
              <a:t> </a:t>
            </a:r>
          </a:p>
          <a:p>
            <a:pPr algn="just"/>
            <a:endParaRPr lang="fr-FR" sz="2000" dirty="0">
              <a:latin typeface="Calibri"/>
              <a:cs typeface="Segoe UI"/>
            </a:endParaRPr>
          </a:p>
          <a:p>
            <a:pPr algn="just"/>
            <a:r>
              <a:rPr lang="fr-FR" sz="2000" dirty="0">
                <a:latin typeface="Calibri"/>
                <a:cs typeface="Segoe UI"/>
              </a:rPr>
              <a:t>Dans les actes notariés de Jehan </a:t>
            </a:r>
            <a:r>
              <a:rPr lang="fr-FR" sz="2000" dirty="0" err="1">
                <a:latin typeface="Calibri"/>
                <a:cs typeface="Segoe UI"/>
              </a:rPr>
              <a:t>Sardon</a:t>
            </a:r>
            <a:r>
              <a:rPr lang="fr-FR" sz="2000" dirty="0">
                <a:latin typeface="Calibri"/>
                <a:cs typeface="Segoe UI"/>
              </a:rPr>
              <a:t> la boucherie est mentionnée en 1608, 1611, 1622, 1631, 1633,...</a:t>
            </a:r>
            <a:r>
              <a:rPr lang="en-US" sz="2000" dirty="0">
                <a:latin typeface="Calibri"/>
                <a:ea typeface="Calibri"/>
                <a:cs typeface="Calibri"/>
              </a:rPr>
              <a:t> </a:t>
            </a:r>
            <a:endParaRPr lang="en-US"/>
          </a:p>
          <a:p>
            <a:pPr algn="just"/>
            <a:r>
              <a:rPr lang="fr-FR" sz="2000" i="1" dirty="0">
                <a:latin typeface="Calibri"/>
                <a:cs typeface="Segoe UI"/>
              </a:rPr>
              <a:t>« Lan mil six cens trente </a:t>
            </a:r>
            <a:r>
              <a:rPr lang="fr-FR" sz="2000" i="1" dirty="0" err="1">
                <a:latin typeface="Calibri"/>
                <a:cs typeface="Segoe UI"/>
              </a:rPr>
              <a:t>ung</a:t>
            </a:r>
            <a:r>
              <a:rPr lang="fr-FR" sz="2000" i="1" dirty="0">
                <a:latin typeface="Calibri"/>
                <a:cs typeface="Segoe UI"/>
              </a:rPr>
              <a:t> et le vingt trois de mai d’autan oui par ordre le conseil de la  </a:t>
            </a:r>
            <a:r>
              <a:rPr lang="fr-FR" sz="2000" i="1" dirty="0" err="1">
                <a:latin typeface="Calibri"/>
                <a:cs typeface="Segoe UI"/>
              </a:rPr>
              <a:t>comt</a:t>
            </a:r>
            <a:r>
              <a:rPr lang="fr-FR" sz="2000" i="1" dirty="0">
                <a:latin typeface="Calibri"/>
                <a:cs typeface="Segoe UI"/>
              </a:rPr>
              <a:t> de ce lieu des </a:t>
            </a:r>
            <a:r>
              <a:rPr lang="fr-FR" sz="2000" i="1" dirty="0" err="1">
                <a:latin typeface="Calibri"/>
                <a:cs typeface="Segoe UI"/>
              </a:rPr>
              <a:t>arcz</a:t>
            </a:r>
            <a:r>
              <a:rPr lang="fr-FR" sz="2000" i="1" dirty="0">
                <a:latin typeface="Calibri"/>
                <a:cs typeface="Segoe UI"/>
              </a:rPr>
              <a:t> du vingt </a:t>
            </a:r>
            <a:r>
              <a:rPr lang="fr-FR" sz="2000" i="1" dirty="0" err="1">
                <a:latin typeface="Calibri"/>
                <a:cs typeface="Segoe UI"/>
              </a:rPr>
              <a:t>ung</a:t>
            </a:r>
            <a:r>
              <a:rPr lang="fr-FR" sz="2000" i="1" dirty="0">
                <a:latin typeface="Calibri"/>
                <a:cs typeface="Segoe UI"/>
              </a:rPr>
              <a:t> mai a </a:t>
            </a:r>
            <a:r>
              <a:rPr lang="fr-FR" sz="2000" i="1" dirty="0" err="1">
                <a:latin typeface="Calibri"/>
                <a:cs typeface="Segoe UI"/>
              </a:rPr>
              <a:t>dellibéré</a:t>
            </a:r>
            <a:r>
              <a:rPr lang="fr-FR" sz="2000" i="1" dirty="0">
                <a:latin typeface="Calibri"/>
                <a:cs typeface="Segoe UI"/>
              </a:rPr>
              <a:t> que la banque et boucherie </a:t>
            </a:r>
            <a:r>
              <a:rPr lang="fr-FR" sz="2000" i="1" dirty="0" err="1">
                <a:latin typeface="Calibri"/>
                <a:cs typeface="Segoe UI"/>
              </a:rPr>
              <a:t>dud</a:t>
            </a:r>
            <a:r>
              <a:rPr lang="fr-FR" sz="2000" i="1" dirty="0">
                <a:latin typeface="Calibri"/>
                <a:cs typeface="Segoe UI"/>
              </a:rPr>
              <a:t> </a:t>
            </a:r>
            <a:r>
              <a:rPr lang="fr-FR" sz="2000" i="1" dirty="0" err="1">
                <a:latin typeface="Calibri"/>
                <a:cs typeface="Segoe UI"/>
              </a:rPr>
              <a:t>Arcz</a:t>
            </a:r>
            <a:r>
              <a:rPr lang="fr-FR" sz="2000" i="1" dirty="0">
                <a:latin typeface="Calibri"/>
                <a:cs typeface="Segoe UI"/>
              </a:rPr>
              <a:t> sera mise à </a:t>
            </a:r>
            <a:r>
              <a:rPr lang="fr-FR" sz="2000" i="1" dirty="0" err="1">
                <a:latin typeface="Calibri"/>
                <a:cs typeface="Segoe UI"/>
              </a:rPr>
              <a:t>lenchère</a:t>
            </a:r>
            <a:r>
              <a:rPr lang="fr-FR" sz="2000" i="1" dirty="0">
                <a:latin typeface="Calibri"/>
                <a:cs typeface="Segoe UI"/>
              </a:rPr>
              <a:t> et allivré à </a:t>
            </a:r>
            <a:r>
              <a:rPr lang="fr-FR" sz="2000" i="1" dirty="0" err="1">
                <a:latin typeface="Calibri"/>
                <a:cs typeface="Segoe UI"/>
              </a:rPr>
              <a:t>celluy</a:t>
            </a:r>
            <a:r>
              <a:rPr lang="fr-FR" sz="2000" i="1" dirty="0">
                <a:latin typeface="Calibri"/>
                <a:cs typeface="Segoe UI"/>
              </a:rPr>
              <a:t> qui fera la condition meilleure…qui donne bonne et suffisante caution.  Auquel </a:t>
            </a:r>
            <a:r>
              <a:rPr lang="fr-FR" sz="2000" i="1" dirty="0" err="1">
                <a:latin typeface="Calibri"/>
                <a:cs typeface="Segoe UI"/>
              </a:rPr>
              <a:t>contract</a:t>
            </a:r>
            <a:r>
              <a:rPr lang="fr-FR" sz="2000" i="1" dirty="0">
                <a:latin typeface="Calibri"/>
                <a:cs typeface="Segoe UI"/>
              </a:rPr>
              <a:t> sera passé et forme par </a:t>
            </a:r>
            <a:r>
              <a:rPr lang="fr-FR" sz="2000" i="1" dirty="0" err="1">
                <a:latin typeface="Calibri"/>
                <a:cs typeface="Segoe UI"/>
              </a:rPr>
              <a:t>led</a:t>
            </a:r>
            <a:r>
              <a:rPr lang="fr-FR" sz="2000" i="1" dirty="0">
                <a:latin typeface="Calibri"/>
                <a:cs typeface="Segoe UI"/>
              </a:rPr>
              <a:t> conseil…de la </a:t>
            </a:r>
            <a:r>
              <a:rPr lang="fr-FR" sz="2000" i="1" dirty="0" err="1">
                <a:latin typeface="Calibri"/>
                <a:cs typeface="Segoe UI"/>
              </a:rPr>
              <a:t>Comt</a:t>
            </a:r>
            <a:r>
              <a:rPr lang="fr-FR" sz="2000" i="1" dirty="0">
                <a:latin typeface="Calibri"/>
                <a:cs typeface="Segoe UI"/>
              </a:rPr>
              <a:t> avoir crié par tout lieux et carrefours </a:t>
            </a:r>
            <a:r>
              <a:rPr lang="fr-FR" sz="2000" i="1" dirty="0" err="1">
                <a:latin typeface="Calibri"/>
                <a:cs typeface="Segoe UI"/>
              </a:rPr>
              <a:t>diceluy</a:t>
            </a:r>
            <a:r>
              <a:rPr lang="fr-FR" sz="2000" i="1" dirty="0">
                <a:latin typeface="Calibri"/>
                <a:cs typeface="Segoe UI"/>
              </a:rPr>
              <a:t>…ce sera ce matin à la place de la croisière… »</a:t>
            </a:r>
            <a:r>
              <a:rPr lang="en-US" sz="2000" dirty="0">
                <a:latin typeface="Calibri"/>
                <a:ea typeface="Calibri"/>
                <a:cs typeface="Calibri"/>
              </a:rPr>
              <a:t> </a:t>
            </a:r>
          </a:p>
          <a:p>
            <a:pPr algn="just"/>
            <a:r>
              <a:rPr lang="fr-FR" sz="2000" dirty="0">
                <a:latin typeface="Calibri"/>
                <a:cs typeface="Segoe UI"/>
              </a:rPr>
              <a:t> </a:t>
            </a:r>
            <a:r>
              <a:rPr lang="fr-FR" sz="2000" i="1" dirty="0">
                <a:latin typeface="Calibri"/>
                <a:cs typeface="Segoe UI"/>
              </a:rPr>
              <a:t>« Lan mil six cens trente trois et le vingt sept février sur la </a:t>
            </a:r>
            <a:r>
              <a:rPr lang="fr-FR" sz="2000" i="1" dirty="0" err="1">
                <a:latin typeface="Calibri"/>
                <a:cs typeface="Segoe UI"/>
              </a:rPr>
              <a:t>delliberation</a:t>
            </a:r>
            <a:r>
              <a:rPr lang="fr-FR" sz="2000" i="1" dirty="0">
                <a:latin typeface="Calibri"/>
                <a:cs typeface="Segoe UI"/>
              </a:rPr>
              <a:t> du conseil de la communauté de ce lieu des </a:t>
            </a:r>
            <a:r>
              <a:rPr lang="fr-FR" sz="2000" i="1" dirty="0" err="1">
                <a:latin typeface="Calibri"/>
                <a:cs typeface="Segoe UI"/>
              </a:rPr>
              <a:t>Arcz</a:t>
            </a:r>
            <a:r>
              <a:rPr lang="fr-FR" sz="2000" i="1" dirty="0">
                <a:latin typeface="Calibri"/>
                <a:cs typeface="Segoe UI"/>
              </a:rPr>
              <a:t>…la ferme de la boucherie est donnée à </a:t>
            </a:r>
            <a:r>
              <a:rPr lang="fr-FR" sz="2000" i="1" dirty="0" err="1">
                <a:latin typeface="Calibri"/>
                <a:cs typeface="Segoe UI"/>
              </a:rPr>
              <a:t>françois</a:t>
            </a:r>
            <a:r>
              <a:rPr lang="fr-FR" sz="2000" i="1" dirty="0">
                <a:latin typeface="Calibri"/>
                <a:cs typeface="Segoe UI"/>
              </a:rPr>
              <a:t> </a:t>
            </a:r>
            <a:r>
              <a:rPr lang="fr-FR" sz="2000" i="1" dirty="0" err="1">
                <a:latin typeface="Calibri"/>
                <a:cs typeface="Segoe UI"/>
              </a:rPr>
              <a:t>Cabasson</a:t>
            </a:r>
            <a:r>
              <a:rPr lang="fr-FR" sz="2000" i="1" dirty="0">
                <a:latin typeface="Calibri"/>
                <a:cs typeface="Segoe UI"/>
              </a:rPr>
              <a:t> de la ville de Lorgues au prix de le bœuf 5 liards la livre, le mouton un </a:t>
            </a:r>
            <a:r>
              <a:rPr lang="fr-FR" sz="2000" i="1" dirty="0" err="1">
                <a:latin typeface="Calibri"/>
                <a:cs typeface="Segoe UI"/>
              </a:rPr>
              <a:t>souz</a:t>
            </a:r>
            <a:r>
              <a:rPr lang="fr-FR" sz="2000" i="1" dirty="0">
                <a:latin typeface="Calibri"/>
                <a:cs typeface="Segoe UI"/>
              </a:rPr>
              <a:t> et demi la livre, le menon deux </a:t>
            </a:r>
            <a:r>
              <a:rPr lang="fr-FR" sz="2000" i="1" dirty="0" err="1">
                <a:latin typeface="Calibri"/>
                <a:cs typeface="Segoe UI"/>
              </a:rPr>
              <a:t>souz</a:t>
            </a:r>
            <a:r>
              <a:rPr lang="fr-FR" sz="2000" i="1" dirty="0">
                <a:latin typeface="Calibri"/>
                <a:cs typeface="Segoe UI"/>
              </a:rPr>
              <a:t> la livre</a:t>
            </a:r>
            <a:r>
              <a:rPr lang="fr-FR" sz="2000" dirty="0">
                <a:latin typeface="Calibri"/>
                <a:cs typeface="Segoe UI"/>
              </a:rPr>
              <a:t> ». Lequel </a:t>
            </a:r>
            <a:r>
              <a:rPr lang="fr-FR" sz="2000" dirty="0" err="1">
                <a:latin typeface="Calibri"/>
                <a:cs typeface="Segoe UI"/>
              </a:rPr>
              <a:t>Cabasson</a:t>
            </a:r>
            <a:r>
              <a:rPr lang="fr-FR" sz="2000" dirty="0">
                <a:latin typeface="Calibri"/>
                <a:cs typeface="Segoe UI"/>
              </a:rPr>
              <a:t> a de nouveau la ferme de la boucherie en 1639.</a:t>
            </a:r>
            <a:r>
              <a:rPr lang="en-US" sz="2000" dirty="0">
                <a:latin typeface="Calibri"/>
                <a:ea typeface="Calibri"/>
                <a:cs typeface="Calibri"/>
              </a:rPr>
              <a:t> </a:t>
            </a:r>
          </a:p>
          <a:p>
            <a:pPr algn="just"/>
            <a:r>
              <a:rPr lang="fr-FR" sz="2000" dirty="0">
                <a:latin typeface="Calibri"/>
                <a:cs typeface="Segoe UI"/>
              </a:rPr>
              <a:t>10 Septembre 1751.</a:t>
            </a:r>
            <a:endParaRPr lang="en-US" sz="2000" dirty="0">
              <a:latin typeface="Calibri"/>
              <a:ea typeface="Calibri"/>
              <a:cs typeface="Calibri"/>
            </a:endParaRPr>
          </a:p>
        </p:txBody>
      </p:sp>
    </p:spTree>
    <p:extLst>
      <p:ext uri="{BB962C8B-B14F-4D97-AF65-F5344CB8AC3E}">
        <p14:creationId xmlns:p14="http://schemas.microsoft.com/office/powerpoint/2010/main" val="192565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DA8FD7-7935-DDAB-0F59-BF9FB7F0C856}"/>
              </a:ext>
            </a:extLst>
          </p:cNvPr>
          <p:cNvSpPr txBox="1"/>
          <p:nvPr/>
        </p:nvSpPr>
        <p:spPr>
          <a:xfrm>
            <a:off x="5862" y="5862"/>
            <a:ext cx="6846276" cy="114800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 </a:t>
            </a:r>
            <a:r>
              <a:rPr lang="fr-FR" sz="2000" i="1" dirty="0">
                <a:latin typeface="Calibri"/>
                <a:cs typeface="Segoe UI"/>
              </a:rPr>
              <a:t>Le maire représente que la banque de la boucherie fut passée l’année dernière à Jacques Fabre boucher de la ville de Lorgues pour 3 années à la condition que le prix de la viande soit fixé annuellement sur le prix de la ville de Fréjus, Roquebrune, Lorgues, Flayosc. Le mouton  doit être réglé à 3 sols 9 deniers et l’autre viande à proportion </a:t>
            </a:r>
            <a:r>
              <a:rPr lang="fr-FR" sz="2000" dirty="0">
                <a:latin typeface="Calibri"/>
                <a:cs typeface="Segoe UI"/>
              </a:rPr>
              <a:t>».</a:t>
            </a:r>
            <a:r>
              <a:rPr lang="en-US" sz="2000" dirty="0">
                <a:latin typeface="Calibri"/>
                <a:ea typeface="Calibri"/>
                <a:cs typeface="Calibri"/>
              </a:rPr>
              <a:t> </a:t>
            </a:r>
            <a:endParaRPr lang="en-US"/>
          </a:p>
          <a:p>
            <a:pPr algn="just"/>
            <a:r>
              <a:rPr lang="fr-FR" sz="2000" dirty="0">
                <a:latin typeface="Calibri"/>
                <a:cs typeface="Segoe UI"/>
              </a:rPr>
              <a:t>En 1761, Il est procédé à la vente de 50 moutons et 30 brebis. Les moutons 8 livres pièce, et 5 livres les brebis.</a:t>
            </a:r>
            <a:r>
              <a:rPr lang="en-US" sz="2000" dirty="0">
                <a:latin typeface="Calibri"/>
                <a:ea typeface="Calibri"/>
                <a:cs typeface="Calibri"/>
              </a:rPr>
              <a:t> </a:t>
            </a:r>
          </a:p>
          <a:p>
            <a:pPr algn="just"/>
            <a:r>
              <a:rPr lang="fr-FR" sz="2000" dirty="0">
                <a:latin typeface="Calibri"/>
                <a:cs typeface="Segoe UI"/>
              </a:rPr>
              <a:t>En 1764 : </a:t>
            </a:r>
            <a:r>
              <a:rPr lang="fr-FR" sz="2000" i="1" dirty="0">
                <a:latin typeface="Calibri"/>
                <a:cs typeface="Segoe UI"/>
              </a:rPr>
              <a:t>« Il est passé acte de la ferme de la boucherie à Garcin, boucher de Villecroze. Le bœuf et les brebis seront payés à deux sols six deniers pendant toute l’année, la chèvre à deux sols</a:t>
            </a:r>
            <a:r>
              <a:rPr lang="fr-FR" sz="2000" dirty="0">
                <a:latin typeface="Calibri"/>
                <a:cs typeface="Segoe UI"/>
              </a:rPr>
              <a:t> ».</a:t>
            </a:r>
            <a:r>
              <a:rPr lang="en-US" sz="2000" dirty="0">
                <a:latin typeface="Calibri"/>
                <a:ea typeface="Calibri"/>
                <a:cs typeface="Calibri"/>
              </a:rPr>
              <a:t> </a:t>
            </a:r>
          </a:p>
          <a:p>
            <a:pPr algn="just"/>
            <a:r>
              <a:rPr lang="fr-FR" sz="2000" dirty="0">
                <a:latin typeface="Calibri"/>
                <a:cs typeface="Segoe UI"/>
              </a:rPr>
              <a:t>Le 1</a:t>
            </a:r>
            <a:r>
              <a:rPr lang="fr-FR" sz="2000" baseline="30000" dirty="0">
                <a:latin typeface="Calibri"/>
                <a:cs typeface="Segoe UI"/>
              </a:rPr>
              <a:t>er</a:t>
            </a:r>
            <a:r>
              <a:rPr lang="fr-FR" sz="2000" dirty="0">
                <a:latin typeface="Calibri"/>
                <a:cs typeface="Segoe UI"/>
              </a:rPr>
              <a:t> novembre 1772 « </a:t>
            </a:r>
            <a:r>
              <a:rPr lang="fr-FR" sz="2000" i="1" dirty="0">
                <a:latin typeface="Calibri"/>
                <a:cs typeface="Segoe UI"/>
              </a:rPr>
              <a:t>le bail de la boucherie est donné à Joseph Vidal au prix le mouton de quatre sols neuf deniers et le reste comme le bail précédent</a:t>
            </a:r>
            <a:r>
              <a:rPr lang="fr-FR" sz="2000" dirty="0">
                <a:latin typeface="Calibri"/>
                <a:cs typeface="Segoe UI"/>
              </a:rPr>
              <a:t> ».</a:t>
            </a:r>
            <a:r>
              <a:rPr lang="en-US" sz="2000" dirty="0">
                <a:latin typeface="Calibri"/>
                <a:ea typeface="Calibri"/>
                <a:cs typeface="Calibri"/>
              </a:rPr>
              <a:t> </a:t>
            </a:r>
          </a:p>
          <a:p>
            <a:pPr algn="just"/>
            <a:r>
              <a:rPr lang="fr-FR" sz="2000" dirty="0">
                <a:latin typeface="Calibri"/>
                <a:cs typeface="Segoe UI"/>
              </a:rPr>
              <a:t>Très souvent en Provence le boucher était en relation étroite avec le </a:t>
            </a:r>
            <a:r>
              <a:rPr lang="fr-FR" sz="2000" i="1" err="1">
                <a:latin typeface="Calibri"/>
                <a:cs typeface="Segoe UI"/>
              </a:rPr>
              <a:t>nourriguier</a:t>
            </a:r>
            <a:r>
              <a:rPr lang="fr-FR" sz="2000" dirty="0">
                <a:latin typeface="Calibri"/>
                <a:cs typeface="Segoe UI"/>
              </a:rPr>
              <a:t> (occitan : </a:t>
            </a:r>
            <a:r>
              <a:rPr lang="fr-FR" sz="2000" i="1" err="1">
                <a:latin typeface="Calibri"/>
                <a:cs typeface="Segoe UI"/>
              </a:rPr>
              <a:t>noiriguièr</a:t>
            </a:r>
            <a:r>
              <a:rPr lang="fr-FR" sz="2000" dirty="0">
                <a:latin typeface="Calibri"/>
                <a:cs typeface="Segoe UI"/>
              </a:rPr>
              <a:t>), lequel s'occupait de l'organisation du troupeau : il en était le responsable de la production et des déplacements lors des transhumances. C'était un homme bien payé et qui avait de très grosses responsabilités.</a:t>
            </a:r>
            <a:r>
              <a:rPr lang="en-US" sz="2000" dirty="0">
                <a:latin typeface="Calibri"/>
                <a:ea typeface="Calibri"/>
                <a:cs typeface="Calibri"/>
              </a:rPr>
              <a:t> </a:t>
            </a:r>
          </a:p>
          <a:p>
            <a:pPr algn="just"/>
            <a:r>
              <a:rPr lang="fr-FR" sz="2000" dirty="0">
                <a:latin typeface="Calibri"/>
                <a:cs typeface="Segoe UI"/>
              </a:rPr>
              <a:t>Parfois le troupeau était mis en </a:t>
            </a:r>
            <a:r>
              <a:rPr lang="fr-FR" sz="2000" i="1" err="1">
                <a:latin typeface="Calibri"/>
                <a:cs typeface="Segoe UI"/>
              </a:rPr>
              <a:t>mégerie</a:t>
            </a:r>
            <a:r>
              <a:rPr lang="fr-FR" sz="2000" dirty="0">
                <a:latin typeface="Calibri"/>
                <a:cs typeface="Segoe UI"/>
              </a:rPr>
              <a:t> ou bail à cheptel. Cela permettait au bailleur ne pas avoir à gérer son troupeau et de plus cela lui constituait une rente. Quant au preneur du troupeau il n’avait pas à investir dans un cheptel.</a:t>
            </a:r>
            <a:r>
              <a:rPr lang="en-US" sz="2000" dirty="0">
                <a:latin typeface="Calibri"/>
                <a:ea typeface="Calibri"/>
                <a:cs typeface="Calibri"/>
              </a:rPr>
              <a:t> </a:t>
            </a:r>
          </a:p>
          <a:p>
            <a:pPr algn="just"/>
            <a:r>
              <a:rPr lang="fr-FR" sz="2000" dirty="0">
                <a:latin typeface="Calibri"/>
                <a:cs typeface="Segoe UI"/>
              </a:rPr>
              <a:t>Il y avait aussi le </a:t>
            </a:r>
            <a:r>
              <a:rPr lang="fr-FR" sz="2000" i="1" err="1">
                <a:latin typeface="Calibri"/>
                <a:cs typeface="Segoe UI"/>
              </a:rPr>
              <a:t>porquier</a:t>
            </a:r>
            <a:r>
              <a:rPr lang="fr-FR" sz="2000" dirty="0">
                <a:latin typeface="Calibri"/>
                <a:cs typeface="Segoe UI"/>
              </a:rPr>
              <a:t> chargé de garder tous les porcs dans la forêt où ils se nourrissaient de glands. En 1633 un dénommé </a:t>
            </a:r>
            <a:r>
              <a:rPr lang="fr-FR" sz="2000" err="1">
                <a:latin typeface="Calibri"/>
                <a:cs typeface="Segoe UI"/>
              </a:rPr>
              <a:t>Borguignon</a:t>
            </a:r>
            <a:r>
              <a:rPr lang="fr-FR" sz="2000" dirty="0">
                <a:latin typeface="Calibri"/>
                <a:cs typeface="Segoe UI"/>
              </a:rPr>
              <a:t> est nommé </a:t>
            </a:r>
            <a:r>
              <a:rPr lang="fr-FR" sz="2000" err="1">
                <a:latin typeface="Calibri"/>
                <a:cs typeface="Segoe UI"/>
              </a:rPr>
              <a:t>porquier</a:t>
            </a:r>
            <a:r>
              <a:rPr lang="fr-FR" sz="2000" dirty="0">
                <a:latin typeface="Calibri"/>
                <a:cs typeface="Segoe UI"/>
              </a:rPr>
              <a:t> commun.</a:t>
            </a:r>
            <a:r>
              <a:rPr lang="en-US" sz="2000" dirty="0">
                <a:latin typeface="Calibri"/>
                <a:ea typeface="Calibri"/>
                <a:cs typeface="Calibri"/>
              </a:rPr>
              <a:t> </a:t>
            </a:r>
          </a:p>
          <a:p>
            <a:pPr algn="just"/>
            <a:endParaRPr lang="en-US" sz="2000" dirty="0">
              <a:latin typeface="Calibri"/>
              <a:ea typeface="Calibri"/>
              <a:cs typeface="Calibri"/>
            </a:endParaRPr>
          </a:p>
          <a:p>
            <a:pPr algn="just"/>
            <a:r>
              <a:rPr lang="fr-FR" sz="2000" dirty="0">
                <a:latin typeface="Calibri"/>
                <a:cs typeface="Segoe UI"/>
              </a:rPr>
              <a:t>En 1832, la préfecture demande à la mairie de donner le prix moyen de toutes les </a:t>
            </a:r>
            <a:r>
              <a:rPr lang="fr-FR" sz="2000" i="1" dirty="0">
                <a:latin typeface="Calibri"/>
                <a:cs typeface="Segoe UI"/>
              </a:rPr>
              <a:t>« bêtes sur pied »</a:t>
            </a:r>
            <a:r>
              <a:rPr lang="fr-FR" sz="2000" dirty="0">
                <a:latin typeface="Calibri"/>
                <a:cs typeface="Segoe UI"/>
              </a:rPr>
              <a:t> (bœuf et mouton), année par année, depuis 1814 et de faire la distinction entre les bestiaux maigres et les bestiaux </a:t>
            </a:r>
            <a:r>
              <a:rPr lang="fr-FR" sz="2000" i="1" dirty="0">
                <a:latin typeface="Calibri"/>
                <a:cs typeface="Segoe UI"/>
              </a:rPr>
              <a:t>« en état d’aller à la boucherie »</a:t>
            </a:r>
            <a:r>
              <a:rPr lang="en-US" sz="2000" dirty="0">
                <a:latin typeface="Calibri"/>
                <a:ea typeface="Calibri"/>
                <a:cs typeface="Calibri"/>
              </a:rPr>
              <a:t> </a:t>
            </a:r>
          </a:p>
          <a:p>
            <a:pPr algn="just"/>
            <a:r>
              <a:rPr lang="fr-FR" sz="2000" dirty="0">
                <a:latin typeface="Calibri"/>
                <a:cs typeface="Segoe UI"/>
              </a:rPr>
              <a:t>Au XIXe, la mairie rédige un règlement sur la police des boucheries et sur les obligations imposées aux bouchers et aux particuliers </a:t>
            </a:r>
            <a:r>
              <a:rPr lang="fr-FR" sz="2000" i="1" dirty="0">
                <a:latin typeface="Calibri"/>
                <a:cs typeface="Segoe UI"/>
              </a:rPr>
              <a:t>« qui placent d’une manière spéciale, sous la surveillance de l’autorité municipale, l’inspection sur la fidélité du débit des denrées (…) </a:t>
            </a:r>
            <a:endParaRPr lang="en-US" sz="2000" dirty="0">
              <a:latin typeface="Calibri"/>
              <a:ea typeface="Calibri"/>
              <a:cs typeface="Calibri"/>
            </a:endParaRPr>
          </a:p>
        </p:txBody>
      </p:sp>
    </p:spTree>
    <p:extLst>
      <p:ext uri="{BB962C8B-B14F-4D97-AF65-F5344CB8AC3E}">
        <p14:creationId xmlns:p14="http://schemas.microsoft.com/office/powerpoint/2010/main" val="403289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C37FF-7324-5448-41B6-8903E330D688}"/>
              </a:ext>
            </a:extLst>
          </p:cNvPr>
          <p:cNvSpPr txBox="1"/>
          <p:nvPr/>
        </p:nvSpPr>
        <p:spPr>
          <a:xfrm>
            <a:off x="5862" y="5862"/>
            <a:ext cx="6846276" cy="120956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i="1" dirty="0">
                <a:latin typeface="Calibri"/>
                <a:cs typeface="Segoe UI"/>
              </a:rPr>
              <a:t>et sur la salubrité des comestibles exposés en vente publique »</a:t>
            </a:r>
            <a:r>
              <a:rPr lang="fr-FR" sz="2000" dirty="0">
                <a:latin typeface="Calibri"/>
                <a:cs typeface="Segoe UI"/>
              </a:rPr>
              <a:t> car plusieurs bouchers se permettent d’abattre des bestiaux ailleurs qu’à l’abattoir et </a:t>
            </a:r>
            <a:r>
              <a:rPr lang="fr-FR" sz="2000" i="1" dirty="0">
                <a:latin typeface="Calibri"/>
                <a:cs typeface="Segoe UI"/>
              </a:rPr>
              <a:t>« qu’il résulte de cet abus une malpropreté et une infection pernicieuse et contraire à la salubrité publique ».  </a:t>
            </a:r>
            <a:r>
              <a:rPr lang="en-US" sz="2000" dirty="0">
                <a:latin typeface="Calibri"/>
                <a:ea typeface="Calibri"/>
                <a:cs typeface="Calibri"/>
              </a:rPr>
              <a:t> </a:t>
            </a:r>
            <a:endParaRPr lang="en-US"/>
          </a:p>
          <a:p>
            <a:pPr algn="just"/>
            <a:r>
              <a:rPr lang="fr-FR" sz="2000" dirty="0">
                <a:latin typeface="Calibri"/>
                <a:cs typeface="Segoe UI"/>
              </a:rPr>
              <a:t>L’article 1 nous apprend que la profession est soumise à autorisation municipale sauf </a:t>
            </a:r>
            <a:r>
              <a:rPr lang="fr-FR" sz="2000" i="1" dirty="0">
                <a:latin typeface="Calibri"/>
                <a:cs typeface="Segoe UI"/>
              </a:rPr>
              <a:t>« les particuliers qui tuent et débitent leurs cochons ainsi que les ménagères qui tuent accidentellement une pièce de bétail. Ces derniers devront néanmoins se pourvoir d’une autorisation préalable au maire ». </a:t>
            </a:r>
            <a:r>
              <a:rPr lang="en-US" sz="2000" dirty="0">
                <a:latin typeface="Calibri"/>
                <a:ea typeface="Calibri"/>
                <a:cs typeface="Calibri"/>
              </a:rPr>
              <a:t> </a:t>
            </a:r>
          </a:p>
          <a:p>
            <a:pPr algn="just"/>
            <a:r>
              <a:rPr lang="fr-FR" sz="2000" dirty="0">
                <a:latin typeface="Calibri"/>
                <a:cs typeface="Segoe UI"/>
              </a:rPr>
              <a:t>L’article 2 précise que les lieux de la boutique, ou des bergeries, écuries, entrepôts et dépendances doivent être déclarés. </a:t>
            </a:r>
            <a:r>
              <a:rPr lang="en-US" sz="2000" dirty="0">
                <a:latin typeface="Calibri"/>
                <a:ea typeface="Calibri"/>
                <a:cs typeface="Calibri"/>
              </a:rPr>
              <a:t> </a:t>
            </a:r>
          </a:p>
          <a:p>
            <a:pPr algn="just"/>
            <a:r>
              <a:rPr lang="fr-FR" sz="2000" dirty="0">
                <a:latin typeface="Calibri"/>
                <a:cs typeface="Segoe UI"/>
              </a:rPr>
              <a:t>Les animaux doivent être menés par une corde et </a:t>
            </a:r>
            <a:r>
              <a:rPr lang="fr-FR" sz="2000" i="1" dirty="0">
                <a:latin typeface="Calibri"/>
                <a:cs typeface="Segoe UI"/>
              </a:rPr>
              <a:t>« si l’animal est reconnu vicieux, ombrageux ou d’un naturel méchant, il devra être mené par un nombre d’homme suffisant pour le contenir ».« Les quartiers ou pièces de viande devront être suspendus et lorsqu’ils seront contre le mur, il devra être placé dessous des linges propres ou des briques vernies »</a:t>
            </a:r>
            <a:r>
              <a:rPr lang="en-US" sz="2000" dirty="0">
                <a:latin typeface="Calibri"/>
                <a:ea typeface="Calibri"/>
                <a:cs typeface="Calibri"/>
              </a:rPr>
              <a:t> </a:t>
            </a:r>
            <a:endParaRPr lang="en-US" sz="2000">
              <a:latin typeface="Calibri"/>
              <a:ea typeface="Calibri"/>
              <a:cs typeface="Calibri"/>
            </a:endParaRPr>
          </a:p>
          <a:p>
            <a:pPr algn="just"/>
            <a:r>
              <a:rPr lang="fr-FR" sz="2000" dirty="0">
                <a:latin typeface="Calibri"/>
                <a:cs typeface="Segoe UI"/>
              </a:rPr>
              <a:t>Un arrêté de 1855 précise encore que chaque boucher sera tenu d’avoir constamment en vente de viande de bonne qualité et avoir sa boutique propre et </a:t>
            </a:r>
            <a:r>
              <a:rPr lang="fr-FR" sz="2000" i="1" dirty="0">
                <a:latin typeface="Calibri"/>
                <a:cs typeface="Segoe UI"/>
              </a:rPr>
              <a:t>« ne pas tenir des objets sales ou puants ». </a:t>
            </a:r>
            <a:r>
              <a:rPr lang="en-US" sz="2000" dirty="0">
                <a:latin typeface="Calibri"/>
                <a:ea typeface="Calibri"/>
                <a:cs typeface="Calibri"/>
              </a:rPr>
              <a:t> </a:t>
            </a:r>
            <a:r>
              <a:rPr lang="fr-FR" sz="2000" dirty="0">
                <a:latin typeface="Calibri"/>
                <a:cs typeface="Segoe UI"/>
              </a:rPr>
              <a:t>Art 6 Chaque portion de viande abattue en pourra être enlevée de l’abattoir et mise en vente sans au préalable avoir été pesée par un agent de la mairie et marquée de lettres indiquant l’espèce à laquelle elle appartient. </a:t>
            </a:r>
            <a:r>
              <a:rPr lang="en-US" sz="2000" dirty="0">
                <a:latin typeface="Calibri"/>
                <a:ea typeface="Calibri"/>
                <a:cs typeface="Calibri"/>
              </a:rPr>
              <a:t> </a:t>
            </a:r>
            <a:r>
              <a:rPr lang="fr-FR" sz="2000" dirty="0">
                <a:latin typeface="Calibri"/>
                <a:cs typeface="Segoe UI"/>
              </a:rPr>
              <a:t>Art 7 Il est expressément défendu aux bouchers et tripiers de nettoyer et laver les issues de tous animaux abattus aux fontaines et lavoirs publics</a:t>
            </a:r>
            <a:r>
              <a:rPr lang="en-US" sz="2000" dirty="0">
                <a:latin typeface="Calibri"/>
                <a:ea typeface="Calibri"/>
                <a:cs typeface="Calibri"/>
              </a:rPr>
              <a:t> </a:t>
            </a:r>
            <a:r>
              <a:rPr lang="fr-FR" sz="2000" dirty="0">
                <a:latin typeface="Calibri"/>
                <a:cs typeface="Segoe UI"/>
              </a:rPr>
              <a:t>Art 8 il leur est pareillement interdit de jeter sur la voie publique aucun issue, fumier et débris que ce soit. </a:t>
            </a:r>
            <a:r>
              <a:rPr lang="en-US" sz="2000" dirty="0">
                <a:latin typeface="Calibri"/>
                <a:ea typeface="Calibri"/>
                <a:cs typeface="Calibri"/>
              </a:rPr>
              <a:t> </a:t>
            </a:r>
          </a:p>
          <a:p>
            <a:pPr algn="just"/>
            <a:r>
              <a:rPr lang="fr-FR" sz="2000" dirty="0">
                <a:latin typeface="Calibri"/>
                <a:cs typeface="Segoe UI"/>
              </a:rPr>
              <a:t>Art 9 chaque boucher à tour de rôle sera tenu de laver et nettoyer complètement l’abattoir public, chaque jour avant midi. </a:t>
            </a:r>
            <a:r>
              <a:rPr lang="en-US" sz="2000" dirty="0">
                <a:latin typeface="Calibri"/>
                <a:ea typeface="Calibri"/>
                <a:cs typeface="Calibri"/>
              </a:rPr>
              <a:t> </a:t>
            </a:r>
          </a:p>
          <a:p>
            <a:pPr algn="just"/>
            <a:r>
              <a:rPr lang="fr-FR" sz="2000" dirty="0">
                <a:latin typeface="Calibri"/>
                <a:cs typeface="Segoe UI"/>
              </a:rPr>
              <a:t>* Recherches effectuées par Franck Dugas pour toutes les archives antérieures au XIXe.</a:t>
            </a:r>
            <a:r>
              <a:rPr lang="en-US" sz="2000" dirty="0">
                <a:latin typeface="Calibri"/>
                <a:ea typeface="Calibri"/>
                <a:cs typeface="Calibri"/>
              </a:rPr>
              <a:t> </a:t>
            </a:r>
          </a:p>
          <a:p>
            <a:pPr algn="just"/>
            <a:r>
              <a:rPr lang="fr-FR" sz="2000" dirty="0">
                <a:latin typeface="Calibri"/>
                <a:cs typeface="Segoe UI"/>
              </a:rPr>
              <a:t>* Sources : Archives Départementales de Draguignan E </a:t>
            </a:r>
            <a:r>
              <a:rPr lang="fr-FR" sz="2000" dirty="0" err="1">
                <a:latin typeface="Calibri"/>
                <a:cs typeface="Segoe UI"/>
              </a:rPr>
              <a:t>depot</a:t>
            </a:r>
            <a:r>
              <a:rPr lang="fr-FR" sz="2000" dirty="0">
                <a:latin typeface="Calibri"/>
                <a:cs typeface="Segoe UI"/>
              </a:rPr>
              <a:t> 88 4F8.</a:t>
            </a:r>
            <a:endParaRPr lang="en-US" sz="2000" dirty="0">
              <a:latin typeface="Calibri"/>
              <a:ea typeface="Calibri"/>
              <a:cs typeface="Calibri"/>
            </a:endParaRPr>
          </a:p>
          <a:p>
            <a:pPr algn="just"/>
            <a:r>
              <a:rPr lang="fr-FR" sz="2000" dirty="0">
                <a:latin typeface="Calibri"/>
                <a:cs typeface="Segoe UI"/>
              </a:rPr>
              <a:t>* Bibliographie : </a:t>
            </a:r>
            <a:r>
              <a:rPr lang="fr-FR" sz="2000" err="1">
                <a:latin typeface="Calibri"/>
                <a:cs typeface="Segoe UI"/>
              </a:rPr>
              <a:t>Stouff</a:t>
            </a:r>
            <a:r>
              <a:rPr lang="fr-FR" sz="2000" dirty="0">
                <a:latin typeface="Calibri"/>
                <a:cs typeface="Segoe UI"/>
              </a:rPr>
              <a:t> L. </a:t>
            </a:r>
            <a:r>
              <a:rPr lang="fr-FR" sz="2000" i="1" dirty="0">
                <a:latin typeface="Calibri"/>
                <a:cs typeface="Segoe UI"/>
              </a:rPr>
              <a:t>Ravitaillement et alimentation en Provence aux XIV</a:t>
            </a:r>
            <a:r>
              <a:rPr lang="fr-FR" sz="2000" i="1" baseline="30000" dirty="0">
                <a:latin typeface="Calibri"/>
                <a:cs typeface="Segoe UI"/>
              </a:rPr>
              <a:t>e</a:t>
            </a:r>
            <a:r>
              <a:rPr lang="fr-FR" sz="2000" i="1" dirty="0">
                <a:latin typeface="Calibri"/>
                <a:cs typeface="Segoe UI"/>
              </a:rPr>
              <a:t> et XV</a:t>
            </a:r>
            <a:r>
              <a:rPr lang="fr-FR" sz="2000" i="1" baseline="30000" dirty="0">
                <a:latin typeface="Calibri"/>
                <a:cs typeface="Segoe UI"/>
              </a:rPr>
              <a:t>e</a:t>
            </a:r>
            <a:r>
              <a:rPr lang="fr-FR" sz="2000" i="1" dirty="0">
                <a:latin typeface="Calibri"/>
                <a:cs typeface="Segoe UI"/>
              </a:rPr>
              <a:t> siècles</a:t>
            </a:r>
            <a:r>
              <a:rPr lang="fr-FR" sz="2000" dirty="0">
                <a:latin typeface="Calibri"/>
                <a:cs typeface="Segoe UI"/>
              </a:rPr>
              <a:t>. Paris, Mouton, 1970. </a:t>
            </a:r>
            <a:r>
              <a:rPr lang="en-US" sz="2000" dirty="0">
                <a:latin typeface="Calibri"/>
                <a:ea typeface="Calibri"/>
                <a:cs typeface="Calibri"/>
              </a:rPr>
              <a:t> </a:t>
            </a:r>
          </a:p>
        </p:txBody>
      </p:sp>
    </p:spTree>
    <p:extLst>
      <p:ext uri="{BB962C8B-B14F-4D97-AF65-F5344CB8AC3E}">
        <p14:creationId xmlns:p14="http://schemas.microsoft.com/office/powerpoint/2010/main" val="38224794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B2CBC0-F69A-492F-A988-FC8329E1F204}">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7F12A96C-0D2C-40E1-9BF0-3B7FA8804DC5}">
  <ds:schemaRefs>
    <ds:schemaRef ds:uri="http://schemas.microsoft.com/sharepoint/v3/contenttype/forms"/>
  </ds:schemaRefs>
</ds:datastoreItem>
</file>

<file path=customXml/itemProps3.xml><?xml version="1.0" encoding="utf-8"?>
<ds:datastoreItem xmlns:ds="http://schemas.openxmlformats.org/officeDocument/2006/customXml" ds:itemID="{11BF58C6-A720-4B64-96DB-2D3BD7660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60</cp:revision>
  <dcterms:created xsi:type="dcterms:W3CDTF">2025-07-19T12:39:56Z</dcterms:created>
  <dcterms:modified xsi:type="dcterms:W3CDTF">2025-07-26T12:19:08Z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