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60" r:id="rId6"/>
    <p:sldId id="261" r:id="rId7"/>
  </p:sldIdLst>
  <p:sldSz cx="6858000" cy="12192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59" autoAdjust="0"/>
    <p:restoredTop sz="94660"/>
  </p:normalViewPr>
  <p:slideViewPr>
    <p:cSldViewPr snapToGrid="0">
      <p:cViewPr varScale="1">
        <p:scale>
          <a:sx n="63" d="100"/>
          <a:sy n="63" d="100"/>
        </p:scale>
        <p:origin x="331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857250" y="1995312"/>
            <a:ext cx="5143500" cy="4244622"/>
          </a:xfrm>
        </p:spPr>
        <p:txBody>
          <a:bodyPr anchor="b"/>
          <a:lstStyle>
            <a:lvl1pPr algn="ctr">
              <a:defRPr sz="3375"/>
            </a:lvl1pPr>
          </a:lstStyle>
          <a:p>
            <a:r>
              <a:rPr lang="fr-FR"/>
              <a:t>Modifiez le style du titre</a:t>
            </a:r>
          </a:p>
        </p:txBody>
      </p:sp>
      <p:sp>
        <p:nvSpPr>
          <p:cNvPr id="3" name="Sous-titre 2"/>
          <p:cNvSpPr>
            <a:spLocks noGrp="1"/>
          </p:cNvSpPr>
          <p:nvPr>
            <p:ph type="subTitle" idx="1"/>
          </p:nvPr>
        </p:nvSpPr>
        <p:spPr>
          <a:xfrm>
            <a:off x="857250" y="6403623"/>
            <a:ext cx="5143500" cy="2943577"/>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638941B0-F4D5-4460-BCAD-F7E2B41A8257}" type="datetimeFigureOut">
              <a:rPr lang="fr-FR" smtClean="0"/>
              <a:t>03/10/2025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310491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03/10/2025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4172787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4907756" y="649111"/>
            <a:ext cx="1478756" cy="10332156"/>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71487" y="649111"/>
            <a:ext cx="4350544" cy="10332156"/>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03/10/2025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1902177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03/10/2025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841795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467916" y="3039535"/>
            <a:ext cx="5915025" cy="5071532"/>
          </a:xfrm>
        </p:spPr>
        <p:txBody>
          <a:bodyPr anchor="b"/>
          <a:lstStyle>
            <a:lvl1pPr>
              <a:defRPr sz="3375"/>
            </a:lvl1pPr>
          </a:lstStyle>
          <a:p>
            <a:r>
              <a:rPr lang="fr-FR"/>
              <a:t>Modifiez le style du titre</a:t>
            </a:r>
          </a:p>
        </p:txBody>
      </p:sp>
      <p:sp>
        <p:nvSpPr>
          <p:cNvPr id="3" name="Espace réservé du texte 2"/>
          <p:cNvSpPr>
            <a:spLocks noGrp="1"/>
          </p:cNvSpPr>
          <p:nvPr>
            <p:ph type="body" idx="1"/>
          </p:nvPr>
        </p:nvSpPr>
        <p:spPr>
          <a:xfrm>
            <a:off x="467916" y="8159046"/>
            <a:ext cx="5915025" cy="2666999"/>
          </a:xfrm>
        </p:spPr>
        <p:txBody>
          <a:bodyPr/>
          <a:lstStyle>
            <a:lvl1pPr marL="0" indent="0">
              <a:buNone/>
              <a:defRPr sz="1350">
                <a:solidFill>
                  <a:schemeClr val="tx1">
                    <a:tint val="82000"/>
                  </a:schemeClr>
                </a:solidFill>
              </a:defRPr>
            </a:lvl1pPr>
            <a:lvl2pPr marL="257175" indent="0">
              <a:buNone/>
              <a:defRPr sz="1125">
                <a:solidFill>
                  <a:schemeClr val="tx1">
                    <a:tint val="82000"/>
                  </a:schemeClr>
                </a:solidFill>
              </a:defRPr>
            </a:lvl2pPr>
            <a:lvl3pPr marL="514350" indent="0">
              <a:buNone/>
              <a:defRPr sz="1013">
                <a:solidFill>
                  <a:schemeClr val="tx1">
                    <a:tint val="82000"/>
                  </a:schemeClr>
                </a:solidFill>
              </a:defRPr>
            </a:lvl3pPr>
            <a:lvl4pPr marL="771525" indent="0">
              <a:buNone/>
              <a:defRPr sz="900">
                <a:solidFill>
                  <a:schemeClr val="tx1">
                    <a:tint val="82000"/>
                  </a:schemeClr>
                </a:solidFill>
              </a:defRPr>
            </a:lvl4pPr>
            <a:lvl5pPr marL="1028700" indent="0">
              <a:buNone/>
              <a:defRPr sz="900">
                <a:solidFill>
                  <a:schemeClr val="tx1">
                    <a:tint val="82000"/>
                  </a:schemeClr>
                </a:solidFill>
              </a:defRPr>
            </a:lvl5pPr>
            <a:lvl6pPr marL="1285875" indent="0">
              <a:buNone/>
              <a:defRPr sz="900">
                <a:solidFill>
                  <a:schemeClr val="tx1">
                    <a:tint val="82000"/>
                  </a:schemeClr>
                </a:solidFill>
              </a:defRPr>
            </a:lvl6pPr>
            <a:lvl7pPr marL="1543050" indent="0">
              <a:buNone/>
              <a:defRPr sz="900">
                <a:solidFill>
                  <a:schemeClr val="tx1">
                    <a:tint val="82000"/>
                  </a:schemeClr>
                </a:solidFill>
              </a:defRPr>
            </a:lvl7pPr>
            <a:lvl8pPr marL="1800225" indent="0">
              <a:buNone/>
              <a:defRPr sz="900">
                <a:solidFill>
                  <a:schemeClr val="tx1">
                    <a:tint val="82000"/>
                  </a:schemeClr>
                </a:solidFill>
              </a:defRPr>
            </a:lvl8pPr>
            <a:lvl9pPr marL="2057400" indent="0">
              <a:buNone/>
              <a:defRPr sz="900">
                <a:solidFill>
                  <a:schemeClr val="tx1">
                    <a:tint val="82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638941B0-F4D5-4460-BCAD-F7E2B41A8257}" type="datetimeFigureOut">
              <a:rPr lang="fr-FR" smtClean="0"/>
              <a:t>03/10/2025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466923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71488" y="3245556"/>
            <a:ext cx="2914650" cy="773571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3471863" y="3245556"/>
            <a:ext cx="2914650" cy="773571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638941B0-F4D5-4460-BCAD-F7E2B41A8257}" type="datetimeFigureOut">
              <a:rPr lang="fr-FR" smtClean="0"/>
              <a:t>03/10/2025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747632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72381" y="649112"/>
            <a:ext cx="5915025" cy="2356556"/>
          </a:xfrm>
        </p:spPr>
        <p:txBody>
          <a:bodyPr/>
          <a:lstStyle/>
          <a:p>
            <a:r>
              <a:rPr lang="fr-FR"/>
              <a:t>Modifiez le style du titre</a:t>
            </a:r>
          </a:p>
        </p:txBody>
      </p:sp>
      <p:sp>
        <p:nvSpPr>
          <p:cNvPr id="3" name="Espace réservé du texte 2"/>
          <p:cNvSpPr>
            <a:spLocks noGrp="1"/>
          </p:cNvSpPr>
          <p:nvPr>
            <p:ph type="body" idx="1"/>
          </p:nvPr>
        </p:nvSpPr>
        <p:spPr>
          <a:xfrm>
            <a:off x="472381" y="2988734"/>
            <a:ext cx="2901255" cy="146473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fr-FR"/>
              <a:t>Modifiez les styles du texte du masque</a:t>
            </a:r>
          </a:p>
        </p:txBody>
      </p:sp>
      <p:sp>
        <p:nvSpPr>
          <p:cNvPr id="4" name="Espace réservé du contenu 3"/>
          <p:cNvSpPr>
            <a:spLocks noGrp="1"/>
          </p:cNvSpPr>
          <p:nvPr>
            <p:ph sz="half" idx="2"/>
          </p:nvPr>
        </p:nvSpPr>
        <p:spPr>
          <a:xfrm>
            <a:off x="472381" y="4453467"/>
            <a:ext cx="2901255" cy="6550379"/>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3471863" y="2988734"/>
            <a:ext cx="2915543" cy="146473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fr-FR"/>
              <a:t>Modifiez les styles du texte du masque</a:t>
            </a:r>
          </a:p>
        </p:txBody>
      </p:sp>
      <p:sp>
        <p:nvSpPr>
          <p:cNvPr id="6" name="Espace réservé du contenu 5"/>
          <p:cNvSpPr>
            <a:spLocks noGrp="1"/>
          </p:cNvSpPr>
          <p:nvPr>
            <p:ph sz="quarter" idx="4"/>
          </p:nvPr>
        </p:nvSpPr>
        <p:spPr>
          <a:xfrm>
            <a:off x="3471863" y="4453467"/>
            <a:ext cx="2915543" cy="6550379"/>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638941B0-F4D5-4460-BCAD-F7E2B41A8257}" type="datetimeFigureOut">
              <a:rPr lang="fr-FR" smtClean="0"/>
              <a:t>03/10/2025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2611866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638941B0-F4D5-4460-BCAD-F7E2B41A8257}" type="datetimeFigureOut">
              <a:rPr lang="fr-FR" smtClean="0"/>
              <a:t>03/10/2025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395854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38941B0-F4D5-4460-BCAD-F7E2B41A8257}" type="datetimeFigureOut">
              <a:rPr lang="fr-FR" smtClean="0"/>
              <a:t>03/10/2025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4040201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72381" y="812800"/>
            <a:ext cx="2211883" cy="2844800"/>
          </a:xfrm>
        </p:spPr>
        <p:txBody>
          <a:bodyPr anchor="b"/>
          <a:lstStyle>
            <a:lvl1pPr>
              <a:defRPr sz="1800"/>
            </a:lvl1pPr>
          </a:lstStyle>
          <a:p>
            <a:r>
              <a:rPr lang="fr-FR"/>
              <a:t>Modifiez le style du titre</a:t>
            </a:r>
          </a:p>
        </p:txBody>
      </p:sp>
      <p:sp>
        <p:nvSpPr>
          <p:cNvPr id="3" name="Espace réservé du contenu 2"/>
          <p:cNvSpPr>
            <a:spLocks noGrp="1"/>
          </p:cNvSpPr>
          <p:nvPr>
            <p:ph idx="1"/>
          </p:nvPr>
        </p:nvSpPr>
        <p:spPr>
          <a:xfrm>
            <a:off x="2915543" y="1755423"/>
            <a:ext cx="3471863" cy="8664222"/>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72381" y="3657600"/>
            <a:ext cx="2211883" cy="6776156"/>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38941B0-F4D5-4460-BCAD-F7E2B41A8257}" type="datetimeFigureOut">
              <a:rPr lang="fr-FR" smtClean="0"/>
              <a:t>03/10/2025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2706407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72381" y="812800"/>
            <a:ext cx="2211883" cy="2844800"/>
          </a:xfrm>
        </p:spPr>
        <p:txBody>
          <a:bodyPr anchor="b"/>
          <a:lstStyle>
            <a:lvl1pPr>
              <a:defRPr sz="1800"/>
            </a:lvl1pPr>
          </a:lstStyle>
          <a:p>
            <a:r>
              <a:rPr lang="fr-FR"/>
              <a:t>Modifiez le style du titre</a:t>
            </a:r>
          </a:p>
        </p:txBody>
      </p:sp>
      <p:sp>
        <p:nvSpPr>
          <p:cNvPr id="3" name="Espace réservé pour une image  2"/>
          <p:cNvSpPr>
            <a:spLocks noGrp="1"/>
          </p:cNvSpPr>
          <p:nvPr>
            <p:ph type="pic" idx="1"/>
          </p:nvPr>
        </p:nvSpPr>
        <p:spPr>
          <a:xfrm>
            <a:off x="2915543" y="1755423"/>
            <a:ext cx="3471863" cy="8664222"/>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lang="fr-FR"/>
          </a:p>
        </p:txBody>
      </p:sp>
      <p:sp>
        <p:nvSpPr>
          <p:cNvPr id="4" name="Espace réservé du texte 3"/>
          <p:cNvSpPr>
            <a:spLocks noGrp="1"/>
          </p:cNvSpPr>
          <p:nvPr>
            <p:ph type="body" sz="half" idx="2"/>
          </p:nvPr>
        </p:nvSpPr>
        <p:spPr>
          <a:xfrm>
            <a:off x="472381" y="3657600"/>
            <a:ext cx="2211883" cy="6776156"/>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38941B0-F4D5-4460-BCAD-F7E2B41A8257}" type="datetimeFigureOut">
              <a:rPr lang="fr-FR" smtClean="0"/>
              <a:t>03/10/2025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1610903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71488" y="649112"/>
            <a:ext cx="5915025" cy="2356556"/>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71488" y="11300179"/>
            <a:ext cx="1543050" cy="649111"/>
          </a:xfrm>
          <a:prstGeom prst="rect">
            <a:avLst/>
          </a:prstGeom>
        </p:spPr>
        <p:txBody>
          <a:bodyPr vert="horz" lIns="91440" tIns="45720" rIns="91440" bIns="45720" rtlCol="0" anchor="ctr"/>
          <a:lstStyle>
            <a:lvl1pPr algn="l">
              <a:defRPr sz="675">
                <a:solidFill>
                  <a:schemeClr val="tx1">
                    <a:tint val="82000"/>
                  </a:schemeClr>
                </a:solidFill>
              </a:defRPr>
            </a:lvl1pPr>
          </a:lstStyle>
          <a:p>
            <a:fld id="{638941B0-F4D5-4460-BCAD-F7E2B41A8257}" type="datetimeFigureOut">
              <a:rPr lang="fr-FR" smtClean="0"/>
              <a:t>03/10/2025</a:t>
            </a:fld>
            <a:endParaRPr lang="fr-FR"/>
          </a:p>
        </p:txBody>
      </p:sp>
      <p:sp>
        <p:nvSpPr>
          <p:cNvPr id="5" name="Espace réservé du pied de page 4"/>
          <p:cNvSpPr>
            <a:spLocks noGrp="1"/>
          </p:cNvSpPr>
          <p:nvPr>
            <p:ph type="ftr" sz="quarter" idx="3"/>
          </p:nvPr>
        </p:nvSpPr>
        <p:spPr>
          <a:xfrm>
            <a:off x="2271713" y="11300179"/>
            <a:ext cx="2314575" cy="649111"/>
          </a:xfrm>
          <a:prstGeom prst="rect">
            <a:avLst/>
          </a:prstGeom>
        </p:spPr>
        <p:txBody>
          <a:bodyPr vert="horz" lIns="91440" tIns="45720" rIns="91440" bIns="45720" rtlCol="0" anchor="ctr"/>
          <a:lstStyle>
            <a:lvl1pPr algn="ctr">
              <a:defRPr sz="675">
                <a:solidFill>
                  <a:schemeClr val="tx1">
                    <a:tint val="82000"/>
                  </a:schemeClr>
                </a:solidFill>
              </a:defRPr>
            </a:lvl1pPr>
          </a:lstStyle>
          <a:p>
            <a:endParaRPr lang="fr-FR"/>
          </a:p>
        </p:txBody>
      </p:sp>
      <p:sp>
        <p:nvSpPr>
          <p:cNvPr id="6" name="Espace réservé du numéro de diapositive 5"/>
          <p:cNvSpPr>
            <a:spLocks noGrp="1"/>
          </p:cNvSpPr>
          <p:nvPr>
            <p:ph type="sldNum" sz="quarter" idx="4"/>
          </p:nvPr>
        </p:nvSpPr>
        <p:spPr>
          <a:xfrm>
            <a:off x="4843463" y="11300179"/>
            <a:ext cx="1543050" cy="649111"/>
          </a:xfrm>
          <a:prstGeom prst="rect">
            <a:avLst/>
          </a:prstGeom>
        </p:spPr>
        <p:txBody>
          <a:bodyPr vert="horz" lIns="91440" tIns="45720" rIns="91440" bIns="45720" rtlCol="0" anchor="ctr"/>
          <a:lstStyle>
            <a:lvl1pPr algn="r">
              <a:defRPr sz="675">
                <a:solidFill>
                  <a:schemeClr val="tx1">
                    <a:tint val="82000"/>
                  </a:schemeClr>
                </a:solidFill>
              </a:defRPr>
            </a:lvl1pPr>
          </a:lstStyle>
          <a:p>
            <a:fld id="{27C6CCC6-2BE5-4E42-96A4-D1E8E81A3D8E}" type="slidenum">
              <a:rPr lang="fr-FR" smtClean="0"/>
              <a:t>‹N°›</a:t>
            </a:fld>
            <a:endParaRPr lang="fr-FR"/>
          </a:p>
        </p:txBody>
      </p:sp>
    </p:spTree>
    <p:extLst>
      <p:ext uri="{BB962C8B-B14F-4D97-AF65-F5344CB8AC3E}">
        <p14:creationId xmlns:p14="http://schemas.microsoft.com/office/powerpoint/2010/main" val="3071127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Une image contenant Graphique, capture d’écran, graphisme, Police&#10;&#10;Le contenu généré par l’IA peut être incorrect.">
            <a:extLst>
              <a:ext uri="{FF2B5EF4-FFF2-40B4-BE49-F238E27FC236}">
                <a16:creationId xmlns:a16="http://schemas.microsoft.com/office/drawing/2014/main" id="{C93B740A-FA32-9920-50C3-4E3E1B29E35C}"/>
              </a:ext>
            </a:extLst>
          </p:cNvPr>
          <p:cNvPicPr>
            <a:picLocks noChangeAspect="1"/>
          </p:cNvPicPr>
          <p:nvPr/>
        </p:nvPicPr>
        <p:blipFill>
          <a:blip r:embed="rId2"/>
          <a:stretch>
            <a:fillRect/>
          </a:stretch>
        </p:blipFill>
        <p:spPr>
          <a:xfrm>
            <a:off x="6178" y="-7080"/>
            <a:ext cx="2438400" cy="714375"/>
          </a:xfrm>
          <a:prstGeom prst="rect">
            <a:avLst/>
          </a:prstGeom>
        </p:spPr>
      </p:pic>
      <p:sp>
        <p:nvSpPr>
          <p:cNvPr id="5" name="Titre 1">
            <a:extLst>
              <a:ext uri="{FF2B5EF4-FFF2-40B4-BE49-F238E27FC236}">
                <a16:creationId xmlns:a16="http://schemas.microsoft.com/office/drawing/2014/main" id="{9C9CF4B5-667E-5FAE-0A88-30F87F117825}"/>
              </a:ext>
            </a:extLst>
          </p:cNvPr>
          <p:cNvSpPr>
            <a:spLocks noGrp="1"/>
          </p:cNvSpPr>
          <p:nvPr/>
        </p:nvSpPr>
        <p:spPr>
          <a:xfrm>
            <a:off x="-20797" y="698688"/>
            <a:ext cx="6871694" cy="907227"/>
          </a:xfrm>
          <a:prstGeom prst="rect">
            <a:avLst/>
          </a:prstGeom>
          <a:solidFill>
            <a:srgbClr val="3366CC">
              <a:alpha val="50196"/>
            </a:srgbClr>
          </a:solidFill>
        </p:spPr>
        <p:txBody>
          <a:bodyPr vert="horz" lIns="91440" tIns="45720" rIns="91440" bIns="45720" rtlCol="0" anchor="b">
            <a:normAutofit/>
          </a:bodyPr>
          <a:lstStyle>
            <a:defPPr>
              <a:defRPr lang="fr-FR"/>
            </a:defPPr>
            <a:lvl1pPr marL="0" algn="ctr" defTabSz="755934" rtl="0" eaLnBrk="1" latinLnBrk="0" hangingPunct="1">
              <a:lnSpc>
                <a:spcPct val="90000"/>
              </a:lnSpc>
              <a:spcBef>
                <a:spcPct val="0"/>
              </a:spcBef>
              <a:buNone/>
              <a:defRPr sz="4960" kern="1200">
                <a:solidFill>
                  <a:schemeClr val="tx1"/>
                </a:solidFill>
                <a:latin typeface="+mj-lt"/>
                <a:ea typeface="+mj-ea"/>
                <a:cs typeface="+mj-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5400"/>
              <a:t>Louis Arbaud</a:t>
            </a:r>
            <a:endParaRPr lang="fr-FR" sz="5400" dirty="0"/>
          </a:p>
        </p:txBody>
      </p:sp>
      <p:sp>
        <p:nvSpPr>
          <p:cNvPr id="10" name="TextBox 9">
            <a:extLst>
              <a:ext uri="{FF2B5EF4-FFF2-40B4-BE49-F238E27FC236}">
                <a16:creationId xmlns:a16="http://schemas.microsoft.com/office/drawing/2014/main" id="{EC598F2F-0BB9-6676-63D1-D54F7E1AC2C7}"/>
              </a:ext>
            </a:extLst>
          </p:cNvPr>
          <p:cNvSpPr txBox="1"/>
          <p:nvPr/>
        </p:nvSpPr>
        <p:spPr>
          <a:xfrm>
            <a:off x="73356" y="6749544"/>
            <a:ext cx="6683388" cy="196977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400" b="1">
                <a:latin typeface="Calibri"/>
                <a:ea typeface="Calibri"/>
                <a:cs typeface="Calibri"/>
              </a:rPr>
              <a:t>En </a:t>
            </a:r>
            <a:r>
              <a:rPr lang="fr-FR" sz="2400" b="1" dirty="0">
                <a:latin typeface="Calibri"/>
                <a:ea typeface="Calibri"/>
                <a:cs typeface="Calibri"/>
              </a:rPr>
              <a:t>résumé,</a:t>
            </a:r>
            <a:endParaRPr lang="fr-FR" sz="2400" dirty="0">
              <a:latin typeface="Calibri"/>
              <a:ea typeface="Calibri"/>
              <a:cs typeface="Calibri"/>
            </a:endParaRPr>
          </a:p>
          <a:p>
            <a:pPr algn="just"/>
            <a:endParaRPr lang="fr-FR" sz="2000" dirty="0">
              <a:latin typeface="Calibri"/>
              <a:ea typeface="Calibri"/>
              <a:cs typeface="Calibri"/>
            </a:endParaRPr>
          </a:p>
          <a:p>
            <a:pPr algn="just"/>
            <a:r>
              <a:rPr lang="fr-FR" sz="2000"/>
              <a:t>Le 22 octobre 2011, la commune donne son nom à la rue « Montée du Commandant Arbaud » permettant d’accéder au quartier médiéval du Parage.</a:t>
            </a:r>
          </a:p>
          <a:p>
            <a:endParaRPr lang="fr-FR"/>
          </a:p>
        </p:txBody>
      </p:sp>
      <p:pic>
        <p:nvPicPr>
          <p:cNvPr id="6" name="Image 5" descr="Une image contenant Visage humain, habits, homme, personne&#10;&#10;Le contenu généré par l’IA peut être incorrect.">
            <a:extLst>
              <a:ext uri="{FF2B5EF4-FFF2-40B4-BE49-F238E27FC236}">
                <a16:creationId xmlns:a16="http://schemas.microsoft.com/office/drawing/2014/main" id="{C58F81B1-0D60-88CA-9016-118923047B2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32333" y="1789176"/>
            <a:ext cx="3593333" cy="4794504"/>
          </a:xfrm>
          <a:prstGeom prst="rect">
            <a:avLst/>
          </a:prstGeom>
        </p:spPr>
      </p:pic>
      <p:sp>
        <p:nvSpPr>
          <p:cNvPr id="7" name="ZoneTexte 6">
            <a:extLst>
              <a:ext uri="{FF2B5EF4-FFF2-40B4-BE49-F238E27FC236}">
                <a16:creationId xmlns:a16="http://schemas.microsoft.com/office/drawing/2014/main" id="{68359624-AA21-E1B4-9A29-C334D62268DA}"/>
              </a:ext>
            </a:extLst>
          </p:cNvPr>
          <p:cNvSpPr txBox="1"/>
          <p:nvPr/>
        </p:nvSpPr>
        <p:spPr>
          <a:xfrm>
            <a:off x="182880" y="8764653"/>
            <a:ext cx="6522720" cy="3170099"/>
          </a:xfrm>
          <a:prstGeom prst="rect">
            <a:avLst/>
          </a:prstGeom>
          <a:noFill/>
        </p:spPr>
        <p:txBody>
          <a:bodyPr wrap="square" rtlCol="0">
            <a:spAutoFit/>
          </a:bodyPr>
          <a:lstStyle/>
          <a:p>
            <a:pPr algn="just"/>
            <a:r>
              <a:rPr lang="fr-FR" sz="2000" b="1">
                <a:latin typeface="Calibri"/>
                <a:ea typeface="Calibri"/>
                <a:cs typeface="Calibri"/>
              </a:rPr>
              <a:t>Pour en savoir plus,</a:t>
            </a:r>
          </a:p>
          <a:p>
            <a:pPr algn="just"/>
            <a:endParaRPr lang="fr-FR" sz="2000" b="1">
              <a:latin typeface="Calibri"/>
              <a:ea typeface="Calibri"/>
              <a:cs typeface="Calibri"/>
            </a:endParaRPr>
          </a:p>
          <a:p>
            <a:pPr algn="just"/>
            <a:r>
              <a:rPr lang="fr-FR" sz="2000"/>
              <a:t>Après avoir été le plus jeune soldat de la guerre 14-18 Louis Arbaud, né aux Arcs le 13 février 1899, entre dans la gendarmerie à pied le 6 mars 1922. En mai 1932, il est nommé à Agay. Début 1937, il quitte la gendarmerie pour la police municipale où il est promu Officier de Police Municipale. Avec l’accord du maire de Saint-Raphaël il créé, début 1940, une formation de garde civique composée de 83 hommes. </a:t>
            </a:r>
            <a:endParaRPr lang="fr-FR"/>
          </a:p>
        </p:txBody>
      </p:sp>
    </p:spTree>
    <p:extLst>
      <p:ext uri="{BB962C8B-B14F-4D97-AF65-F5344CB8AC3E}">
        <p14:creationId xmlns:p14="http://schemas.microsoft.com/office/powerpoint/2010/main" val="3784089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A7448C2-1238-7CF0-4978-713FB43B4C24}"/>
              </a:ext>
            </a:extLst>
          </p:cNvPr>
          <p:cNvSpPr txBox="1"/>
          <p:nvPr/>
        </p:nvSpPr>
        <p:spPr>
          <a:xfrm>
            <a:off x="106680" y="225136"/>
            <a:ext cx="6598920" cy="117570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fr-FR" sz="2000"/>
              <a:t>(La garde civique avait pour objet d'assurer la sécurité et la tranquillité publiques). Organisées en brigade les équipes, armées de fusils, évoluaient à 2 le jour et 3 la nuit. </a:t>
            </a:r>
          </a:p>
          <a:p>
            <a:pPr algn="just"/>
            <a:endParaRPr lang="fr-FR" sz="2000"/>
          </a:p>
          <a:p>
            <a:pPr algn="just"/>
            <a:r>
              <a:rPr lang="fr-FR" sz="2000"/>
              <a:t>Après avoir été le plus jeune soldat de la guerre 14-18 Louis Arbaud, né aux Arcs le 13 février 1899, entre dans la gendarmerie à pied le 6 mars 1922. En mai 1932, il est nommé à Agay. Début 1937, il quitte la gendarmerie pour la police municipale où il est promu Officier de Police Municipale. Avec l’accord du maire de Saint-Raphaël il créé, début 1940, une formation de garde civique composée de 83 hommes. (La garde civique avait pour objet d'assurer la sécurité et la tranquillité publiques). Organisées en brigade les équipes, armées de fusils, évoluaient à 2 le jour et 3 la nuit. </a:t>
            </a:r>
          </a:p>
          <a:p>
            <a:pPr algn="just"/>
            <a:r>
              <a:rPr lang="fr-FR" sz="2000"/>
              <a:t> </a:t>
            </a:r>
          </a:p>
          <a:p>
            <a:pPr algn="just"/>
            <a:r>
              <a:rPr lang="fr-FR" sz="2000"/>
              <a:t>Après le 18 juin 1940, une section de la Légion Française, connue pour ses sentiments d‘extrême droite, s’installe dans le poste de police. Accusé d’être un résistant à la solde des Anglais, Louis Arbaud est rétrogradé au grade de brigadier et muté en janvier 1942, à Alès. Dans cette ville, étant en contact avec des personnes hostiles au régime de Vichy, il organise un réseau de résistance dans la police. En août 1942, il est affecté à la Compagnie des Quais, à Marseille, et entre immédiatement en contact avec des membres de la résistance. Sa maison devient le refuge des résistants et de ceux poursuivis par la milice ou la Gestapo.</a:t>
            </a:r>
          </a:p>
          <a:p>
            <a:pPr algn="just"/>
            <a:r>
              <a:rPr lang="fr-FR" sz="2000"/>
              <a:t> </a:t>
            </a:r>
          </a:p>
          <a:p>
            <a:pPr algn="just"/>
            <a:r>
              <a:rPr lang="fr-FR" sz="2000"/>
              <a:t>Le 9 mai 1944, il est nommé à Carpentras pour commander un détachement de police ayant la garde du magasin régional de la Sûreté Nationale replié dans cette ville. Dès son arrivée, il entre dans le réseau de la résistance locale et profitant de longues sorties à bicyclettes en compagnie de sa fille, il transporte des messages cachés dans le cadre des vélos.</a:t>
            </a:r>
          </a:p>
          <a:p>
            <a:r>
              <a:rPr lang="fr-FR" sz="2000">
                <a:latin typeface="Calibri"/>
                <a:ea typeface="Calibri"/>
                <a:cs typeface="Calibri"/>
              </a:rPr>
              <a:t> </a:t>
            </a:r>
          </a:p>
          <a:p>
            <a:pPr algn="just"/>
            <a:endParaRPr lang="fr-FR"/>
          </a:p>
        </p:txBody>
      </p:sp>
    </p:spTree>
    <p:extLst>
      <p:ext uri="{BB962C8B-B14F-4D97-AF65-F5344CB8AC3E}">
        <p14:creationId xmlns:p14="http://schemas.microsoft.com/office/powerpoint/2010/main" val="21120309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4774B0EE-9D01-C88C-0FCA-AD8FAEB087DB}"/>
              </a:ext>
            </a:extLst>
          </p:cNvPr>
          <p:cNvSpPr txBox="1"/>
          <p:nvPr/>
        </p:nvSpPr>
        <p:spPr>
          <a:xfrm>
            <a:off x="123986" y="201478"/>
            <a:ext cx="6602278" cy="369332"/>
          </a:xfrm>
          <a:prstGeom prst="rect">
            <a:avLst/>
          </a:prstGeom>
          <a:noFill/>
        </p:spPr>
        <p:txBody>
          <a:bodyPr wrap="square">
            <a:spAutoFit/>
          </a:bodyPr>
          <a:lstStyle/>
          <a:p>
            <a:r>
              <a:rPr lang="fr-FR"/>
              <a:t> </a:t>
            </a:r>
          </a:p>
        </p:txBody>
      </p:sp>
      <p:sp>
        <p:nvSpPr>
          <p:cNvPr id="2" name="ZoneTexte 1">
            <a:extLst>
              <a:ext uri="{FF2B5EF4-FFF2-40B4-BE49-F238E27FC236}">
                <a16:creationId xmlns:a16="http://schemas.microsoft.com/office/drawing/2014/main" id="{A0F69EAC-CBE6-0B4B-7C3C-C19823CB420B}"/>
              </a:ext>
            </a:extLst>
          </p:cNvPr>
          <p:cNvSpPr txBox="1"/>
          <p:nvPr/>
        </p:nvSpPr>
        <p:spPr>
          <a:xfrm>
            <a:off x="131736" y="457200"/>
            <a:ext cx="6594528" cy="11757065"/>
          </a:xfrm>
          <a:prstGeom prst="rect">
            <a:avLst/>
          </a:prstGeom>
          <a:noFill/>
        </p:spPr>
        <p:txBody>
          <a:bodyPr wrap="square" rtlCol="0">
            <a:spAutoFit/>
          </a:bodyPr>
          <a:lstStyle/>
          <a:p>
            <a:pPr algn="just"/>
            <a:r>
              <a:rPr lang="fr-FR" sz="2000"/>
              <a:t>La guerre terminée il revient à Marseille, retrouve ses galons d’Officier de la Paix et est nommé le 1er août 1952, Commandant de la Sûreté Nationale. Après avoir accompli 37 années de service dans l’Armée, la Gendarmerie et la Police, sa carrière se termine le 16 mars 1954.</a:t>
            </a:r>
          </a:p>
          <a:p>
            <a:pPr algn="just"/>
            <a:r>
              <a:rPr lang="fr-FR" sz="2000"/>
              <a:t> </a:t>
            </a:r>
          </a:p>
          <a:p>
            <a:pPr algn="just"/>
            <a:r>
              <a:rPr lang="fr-FR" sz="2000"/>
              <a:t>De retour aux Arcs, en 1958, il devient secrétaire puis président de la section locale des Anciens Combattants. Poste qu’il occupe jusqu’en 1968. Il est aussi trésorier de la coopérative vinicole L’Arcoise, pendant 10 ans et pour la même durée président du conseil d’administration du Corps des Sapeurs-Pompiers.</a:t>
            </a:r>
          </a:p>
          <a:p>
            <a:pPr algn="just"/>
            <a:endParaRPr lang="fr-FR" sz="2000"/>
          </a:p>
          <a:p>
            <a:pPr algn="just"/>
            <a:r>
              <a:rPr lang="fr-FR" sz="2000"/>
              <a:t>Outre ses décorations reçues pour services rendus au cours de la Première Guerre mondiale, il a été décoré de la Médaille Commémorative de la guerre 39-45, de la Médaille interalliés, de la Croix du Combattant Volontaire de la Résistance, de la Médaille d’argent de la Reconnaissance Française au titre de la Résistance, de la Médaille du Dévouement National, de la Médaille d’Honneur de la Police. </a:t>
            </a:r>
          </a:p>
          <a:p>
            <a:pPr algn="just"/>
            <a:r>
              <a:rPr lang="fr-FR" sz="2000"/>
              <a:t>Nommé Commandant Honoraire de la Police et fait Chevalier de la Légion d’honneur Louis Arbaud s’est éteint, le 11 octobre 1979.</a:t>
            </a:r>
          </a:p>
          <a:p>
            <a:pPr algn="just"/>
            <a:r>
              <a:rPr lang="fr-FR" sz="2000"/>
              <a:t> </a:t>
            </a:r>
          </a:p>
          <a:p>
            <a:pPr algn="just"/>
            <a:r>
              <a:rPr lang="fr-FR" sz="2000"/>
              <a:t>En mars 1973, retraçant son parcours il écrivait : « De tout ce qui précède, je ne veux tirer aucune vanité. J’estime néanmoins léguer à ma famille un nom propre, respecté par toutes les personnes saines ».</a:t>
            </a:r>
          </a:p>
          <a:p>
            <a:pPr algn="just"/>
            <a:r>
              <a:rPr lang="fr-FR" sz="2000"/>
              <a:t> </a:t>
            </a:r>
          </a:p>
          <a:p>
            <a:pPr algn="just"/>
            <a:r>
              <a:rPr lang="fr-FR" sz="2000"/>
              <a:t> </a:t>
            </a:r>
          </a:p>
          <a:p>
            <a:pPr algn="just"/>
            <a:r>
              <a:rPr lang="fr-FR" sz="2000"/>
              <a:t> </a:t>
            </a:r>
          </a:p>
          <a:p>
            <a:pPr algn="just"/>
            <a:r>
              <a:rPr lang="fr-FR" sz="2000"/>
              <a:t>Texte extrait de l’ouvrage « Les Arcs sous l’Occupation », ouvrage collectif paru en 2017 et rédigé par Franck Dugas, Georges Yevadian, Jean-Claude Sappa, Nathalie Nencioni et Nathalie Gonzales. </a:t>
            </a:r>
          </a:p>
          <a:p>
            <a:pPr algn="just"/>
            <a:endParaRPr lang="fr-FR" sz="2000"/>
          </a:p>
          <a:p>
            <a:pPr algn="just"/>
            <a:endParaRPr lang="fr-FR"/>
          </a:p>
        </p:txBody>
      </p:sp>
    </p:spTree>
    <p:extLst>
      <p:ext uri="{BB962C8B-B14F-4D97-AF65-F5344CB8AC3E}">
        <p14:creationId xmlns:p14="http://schemas.microsoft.com/office/powerpoint/2010/main" val="93658407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DCF7233F6F4F749B98EBCA55174F2BE" ma:contentTypeVersion="13" ma:contentTypeDescription="Crée un document." ma:contentTypeScope="" ma:versionID="d2bbbb0dff3b5a7bcb6e8760d3d84681">
  <xsd:schema xmlns:xsd="http://www.w3.org/2001/XMLSchema" xmlns:xs="http://www.w3.org/2001/XMLSchema" xmlns:p="http://schemas.microsoft.com/office/2006/metadata/properties" xmlns:ns2="f4c7469f-ea08-4a28-abbd-883824f19f6c" xmlns:ns3="43590ac0-9243-467b-ab7d-a880e2fba6e9" targetNamespace="http://schemas.microsoft.com/office/2006/metadata/properties" ma:root="true" ma:fieldsID="86fb60d4c116bd8a70a17d4aa9fb2c42" ns2:_="" ns3:_="">
    <xsd:import namespace="f4c7469f-ea08-4a28-abbd-883824f19f6c"/>
    <xsd:import namespace="43590ac0-9243-467b-ab7d-a880e2fba6e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c7469f-ea08-4a28-abbd-883824f19f6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Balises d’images" ma:readOnly="false" ma:fieldId="{5cf76f15-5ced-4ddc-b409-7134ff3c332f}" ma:taxonomyMulti="true" ma:sspId="fd3dca8c-85d8-48db-af3d-7e663b093ecc"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3590ac0-9243-467b-ab7d-a880e2fba6e9"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49700ba1-d8af-4814-8fff-c6fe6aa8a9fb}" ma:internalName="TaxCatchAll" ma:showField="CatchAllData" ma:web="43590ac0-9243-467b-ab7d-a880e2fba6e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4c7469f-ea08-4a28-abbd-883824f19f6c">
      <Terms xmlns="http://schemas.microsoft.com/office/infopath/2007/PartnerControls"/>
    </lcf76f155ced4ddcb4097134ff3c332f>
    <TaxCatchAll xmlns="43590ac0-9243-467b-ab7d-a880e2fba6e9" xsi:nil="true"/>
  </documentManagement>
</p:properties>
</file>

<file path=customXml/itemProps1.xml><?xml version="1.0" encoding="utf-8"?>
<ds:datastoreItem xmlns:ds="http://schemas.openxmlformats.org/officeDocument/2006/customXml" ds:itemID="{E4426C06-45F2-4100-BE94-50D0907B052E}"/>
</file>

<file path=customXml/itemProps2.xml><?xml version="1.0" encoding="utf-8"?>
<ds:datastoreItem xmlns:ds="http://schemas.openxmlformats.org/officeDocument/2006/customXml" ds:itemID="{638F1C45-37B7-40B4-A524-7623255C40AC}">
  <ds:schemaRefs>
    <ds:schemaRef ds:uri="http://schemas.microsoft.com/sharepoint/v3/contenttype/forms"/>
  </ds:schemaRefs>
</ds:datastoreItem>
</file>

<file path=customXml/itemProps3.xml><?xml version="1.0" encoding="utf-8"?>
<ds:datastoreItem xmlns:ds="http://schemas.openxmlformats.org/officeDocument/2006/customXml" ds:itemID="{AB6D0807-39A9-4F9F-9FEE-27ADCCFBF959}">
  <ds:schemaRefs>
    <ds:schemaRef ds:uri="http://schemas.microsoft.com/office/2006/metadata/properties"/>
    <ds:schemaRef ds:uri="http://schemas.microsoft.com/office/infopath/2007/PartnerControls"/>
    <ds:schemaRef ds:uri="f4c7469f-ea08-4a28-abbd-883824f19f6c"/>
    <ds:schemaRef ds:uri="43590ac0-9243-467b-ab7d-a880e2fba6e9"/>
  </ds:schemaRefs>
</ds:datastoreItem>
</file>

<file path=docProps/app.xml><?xml version="1.0" encoding="utf-8"?>
<Properties xmlns="http://schemas.openxmlformats.org/officeDocument/2006/extended-properties" xmlns:vt="http://schemas.openxmlformats.org/officeDocument/2006/docPropsVTypes">
  <TotalTime>46</TotalTime>
  <Words>759</Words>
  <Application>Microsoft Office PowerPoint</Application>
  <PresentationFormat>Grand écran</PresentationFormat>
  <Paragraphs>28</Paragraphs>
  <Slides>3</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3</vt:i4>
      </vt:variant>
    </vt:vector>
  </HeadingPairs>
  <TitlesOfParts>
    <vt:vector size="8" baseType="lpstr">
      <vt:lpstr>Aptos</vt:lpstr>
      <vt:lpstr>Aptos Display</vt:lpstr>
      <vt:lpstr>Arial</vt:lpstr>
      <vt:lpstr>Calibri</vt:lpstr>
      <vt:lpstr>Thème Office</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Benoit JARRY</dc:creator>
  <cp:lastModifiedBy>Benoit JARRY</cp:lastModifiedBy>
  <cp:revision>90</cp:revision>
  <dcterms:created xsi:type="dcterms:W3CDTF">2012-07-30T22:21:58Z</dcterms:created>
  <dcterms:modified xsi:type="dcterms:W3CDTF">2025-10-03T14:04:31Z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0x010100FDCF7233F6F4F749B98EBCA55174F2BE</vt:lpwstr>
  </property>
  <property fmtid="{D5CDD505-2E9C-101B-9397-08002B2CF9AE}" pid="3" name="_SourceUrl">
    <vt:lpwstr/>
  </property>
  <property fmtid="{D5CDD505-2E9C-101B-9397-08002B2CF9AE}" pid="4" name="_SharedFileIndex">
    <vt:lpwstr/>
  </property>
  <property fmtid="{D5CDD505-2E9C-101B-9397-08002B2CF9AE}" pid="5" name="ComplianceAssetId">
    <vt:lpwstr/>
  </property>
  <property fmtid="{D5CDD505-2E9C-101B-9397-08002B2CF9AE}" pid="6" name="_ExtendedDescription">
    <vt:lpwstr/>
  </property>
  <property fmtid="{D5CDD505-2E9C-101B-9397-08002B2CF9AE}" pid="7" name="TriggerFlowInfo">
    <vt:lpwstr/>
  </property>
  <property fmtid="{D5CDD505-2E9C-101B-9397-08002B2CF9AE}" pid="8" name="MediaServiceImageTags">
    <vt:lpwstr/>
  </property>
</Properties>
</file>