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A3CFEF-EEE2-44B7-069A-98A14A313F91}" v="39" dt="2025-07-22T14:10:24.641"/>
    <p1510:client id="{86DDB739-DD3C-AF61-BC9C-FCA1CC03D79F}" v="122" dt="2025-07-22T13:09:44.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86DDB739-DD3C-AF61-BC9C-FCA1CC03D79F}"/>
    <pc:docChg chg="mod addSld modSld modMainMaster setSldSz">
      <pc:chgData name="saisonnier Tourisme Culture Patrimoine" userId="S::saisontcp@lesarcssurargens.fr::0ca65382-e596-453e-9522-818d66b87411" providerId="AD" clId="Web-{86DDB739-DD3C-AF61-BC9C-FCA1CC03D79F}" dt="2025-07-22T13:09:44.156" v="100" actId="20577"/>
      <pc:docMkLst>
        <pc:docMk/>
      </pc:docMkLst>
      <pc:sldChg chg="addSp delSp modSp">
        <pc:chgData name="saisonnier Tourisme Culture Patrimoine" userId="S::saisontcp@lesarcssurargens.fr::0ca65382-e596-453e-9522-818d66b87411" providerId="AD" clId="Web-{86DDB739-DD3C-AF61-BC9C-FCA1CC03D79F}" dt="2025-07-22T13:07:29.140" v="65" actId="20577"/>
        <pc:sldMkLst>
          <pc:docMk/>
          <pc:sldMk cId="3784089036" sldId="256"/>
        </pc:sldMkLst>
        <pc:spChg chg="del">
          <ac:chgData name="saisonnier Tourisme Culture Patrimoine" userId="S::saisontcp@lesarcssurargens.fr::0ca65382-e596-453e-9522-818d66b87411" providerId="AD" clId="Web-{86DDB739-DD3C-AF61-BC9C-FCA1CC03D79F}" dt="2025-07-22T13:04:03.529"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86DDB739-DD3C-AF61-BC9C-FCA1CC03D79F}" dt="2025-07-22T13:04:02.451"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86DDB739-DD3C-AF61-BC9C-FCA1CC03D79F}" dt="2025-07-22T13:05:37.702" v="19"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86DDB739-DD3C-AF61-BC9C-FCA1CC03D79F}" dt="2025-07-22T13:06:27.733" v="40" actId="20577"/>
          <ac:spMkLst>
            <pc:docMk/>
            <pc:sldMk cId="3784089036" sldId="256"/>
            <ac:spMk id="7" creationId="{8449EEE2-70C8-2D8B-BB7D-732B09FF3663}"/>
          </ac:spMkLst>
        </pc:spChg>
        <pc:spChg chg="add mod">
          <ac:chgData name="saisonnier Tourisme Culture Patrimoine" userId="S::saisontcp@lesarcssurargens.fr::0ca65382-e596-453e-9522-818d66b87411" providerId="AD" clId="Web-{86DDB739-DD3C-AF61-BC9C-FCA1CC03D79F}" dt="2025-07-22T13:07:29.140" v="65" actId="20577"/>
          <ac:spMkLst>
            <pc:docMk/>
            <pc:sldMk cId="3784089036" sldId="256"/>
            <ac:spMk id="8" creationId="{2D9CBADF-9B12-337B-7113-D9FD60617990}"/>
          </ac:spMkLst>
        </pc:spChg>
        <pc:picChg chg="add mod">
          <ac:chgData name="saisonnier Tourisme Culture Patrimoine" userId="S::saisontcp@lesarcssurargens.fr::0ca65382-e596-453e-9522-818d66b87411" providerId="AD" clId="Web-{86DDB739-DD3C-AF61-BC9C-FCA1CC03D79F}" dt="2025-07-22T13:04:15.420" v="4" actId="1076"/>
          <ac:picMkLst>
            <pc:docMk/>
            <pc:sldMk cId="3784089036" sldId="256"/>
            <ac:picMk id="4" creationId="{1CFCCA47-B3B2-8785-42FD-E37C917B9B4A}"/>
          </ac:picMkLst>
        </pc:picChg>
        <pc:picChg chg="add mod">
          <ac:chgData name="saisonnier Tourisme Culture Patrimoine" userId="S::saisontcp@lesarcssurargens.fr::0ca65382-e596-453e-9522-818d66b87411" providerId="AD" clId="Web-{86DDB739-DD3C-AF61-BC9C-FCA1CC03D79F}" dt="2025-07-22T13:05:22.014" v="11" actId="1076"/>
          <ac:picMkLst>
            <pc:docMk/>
            <pc:sldMk cId="3784089036" sldId="256"/>
            <ac:picMk id="6" creationId="{E348FEEF-1DA5-C698-4555-CCE8BFA97485}"/>
          </ac:picMkLst>
        </pc:picChg>
      </pc:sldChg>
      <pc:sldChg chg="addSp delSp modSp new">
        <pc:chgData name="saisonnier Tourisme Culture Patrimoine" userId="S::saisontcp@lesarcssurargens.fr::0ca65382-e596-453e-9522-818d66b87411" providerId="AD" clId="Web-{86DDB739-DD3C-AF61-BC9C-FCA1CC03D79F}" dt="2025-07-22T13:09:08.500" v="88" actId="1076"/>
        <pc:sldMkLst>
          <pc:docMk/>
          <pc:sldMk cId="1020041952" sldId="257"/>
        </pc:sldMkLst>
        <pc:spChg chg="del">
          <ac:chgData name="saisonnier Tourisme Culture Patrimoine" userId="S::saisontcp@lesarcssurargens.fr::0ca65382-e596-453e-9522-818d66b87411" providerId="AD" clId="Web-{86DDB739-DD3C-AF61-BC9C-FCA1CC03D79F}" dt="2025-07-22T13:08:01.952" v="68"/>
          <ac:spMkLst>
            <pc:docMk/>
            <pc:sldMk cId="1020041952" sldId="257"/>
            <ac:spMk id="2" creationId="{6C8F2176-6D27-0D73-D77F-876F3CCB7239}"/>
          </ac:spMkLst>
        </pc:spChg>
        <pc:spChg chg="del">
          <ac:chgData name="saisonnier Tourisme Culture Patrimoine" userId="S::saisontcp@lesarcssurargens.fr::0ca65382-e596-453e-9522-818d66b87411" providerId="AD" clId="Web-{86DDB739-DD3C-AF61-BC9C-FCA1CC03D79F}" dt="2025-07-22T13:08:00.609" v="67"/>
          <ac:spMkLst>
            <pc:docMk/>
            <pc:sldMk cId="1020041952" sldId="257"/>
            <ac:spMk id="3" creationId="{8CDD1991-E69E-60DA-2C03-69EB939BE5BB}"/>
          </ac:spMkLst>
        </pc:spChg>
        <pc:spChg chg="add mod">
          <ac:chgData name="saisonnier Tourisme Culture Patrimoine" userId="S::saisontcp@lesarcssurargens.fr::0ca65382-e596-453e-9522-818d66b87411" providerId="AD" clId="Web-{86DDB739-DD3C-AF61-BC9C-FCA1CC03D79F}" dt="2025-07-22T13:09:08.500" v="88" actId="1076"/>
          <ac:spMkLst>
            <pc:docMk/>
            <pc:sldMk cId="1020041952" sldId="257"/>
            <ac:spMk id="4" creationId="{562D8340-AAE5-72FE-91BE-08958EB178FE}"/>
          </ac:spMkLst>
        </pc:spChg>
      </pc:sldChg>
      <pc:sldChg chg="addSp delSp modSp new">
        <pc:chgData name="saisonnier Tourisme Culture Patrimoine" userId="S::saisontcp@lesarcssurargens.fr::0ca65382-e596-453e-9522-818d66b87411" providerId="AD" clId="Web-{86DDB739-DD3C-AF61-BC9C-FCA1CC03D79F}" dt="2025-07-22T13:09:44.156" v="100" actId="20577"/>
        <pc:sldMkLst>
          <pc:docMk/>
          <pc:sldMk cId="3103647072" sldId="258"/>
        </pc:sldMkLst>
        <pc:spChg chg="del">
          <ac:chgData name="saisonnier Tourisme Culture Patrimoine" userId="S::saisontcp@lesarcssurargens.fr::0ca65382-e596-453e-9522-818d66b87411" providerId="AD" clId="Web-{86DDB739-DD3C-AF61-BC9C-FCA1CC03D79F}" dt="2025-07-22T13:09:26.484" v="91"/>
          <ac:spMkLst>
            <pc:docMk/>
            <pc:sldMk cId="3103647072" sldId="258"/>
            <ac:spMk id="2" creationId="{31DAC088-88BF-8971-5C2E-5DF65255324B}"/>
          </ac:spMkLst>
        </pc:spChg>
        <pc:spChg chg="del">
          <ac:chgData name="saisonnier Tourisme Culture Patrimoine" userId="S::saisontcp@lesarcssurargens.fr::0ca65382-e596-453e-9522-818d66b87411" providerId="AD" clId="Web-{86DDB739-DD3C-AF61-BC9C-FCA1CC03D79F}" dt="2025-07-22T13:09:25.078" v="90"/>
          <ac:spMkLst>
            <pc:docMk/>
            <pc:sldMk cId="3103647072" sldId="258"/>
            <ac:spMk id="3" creationId="{390EF047-DF3B-3FAE-2A28-6086C60DEFC6}"/>
          </ac:spMkLst>
        </pc:spChg>
        <pc:spChg chg="add mod">
          <ac:chgData name="saisonnier Tourisme Culture Patrimoine" userId="S::saisontcp@lesarcssurargens.fr::0ca65382-e596-453e-9522-818d66b87411" providerId="AD" clId="Web-{86DDB739-DD3C-AF61-BC9C-FCA1CC03D79F}" dt="2025-07-22T13:09:44.156" v="100" actId="20577"/>
          <ac:spMkLst>
            <pc:docMk/>
            <pc:sldMk cId="3103647072" sldId="258"/>
            <ac:spMk id="4" creationId="{7F2B1ADD-6E78-8928-4527-CB74E4D297DA}"/>
          </ac:spMkLst>
        </pc:spChg>
      </pc:sldChg>
      <pc:sldMasterChg chg="modSp modSldLayout">
        <pc:chgData name="saisonnier Tourisme Culture Patrimoine" userId="S::saisontcp@lesarcssurargens.fr::0ca65382-e596-453e-9522-818d66b87411" providerId="AD" clId="Web-{86DDB739-DD3C-AF61-BC9C-FCA1CC03D79F}" dt="2025-07-22T13:03:58.623" v="0"/>
        <pc:sldMasterMkLst>
          <pc:docMk/>
          <pc:sldMasterMk cId="3071127875" sldId="2147483648"/>
        </pc:sldMaster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86DDB739-DD3C-AF61-BC9C-FCA1CC03D79F}" dt="2025-07-22T13:03:58.623"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86DDB739-DD3C-AF61-BC9C-FCA1CC03D79F}" dt="2025-07-22T13:03:58.623" v="0"/>
            <ac:spMkLst>
              <pc:docMk/>
              <pc:sldMasterMk cId="3071127875" sldId="2147483648"/>
              <pc:sldLayoutMk cId="1902177510" sldId="2147483659"/>
              <ac:spMk id="3" creationId="{00000000-0000-0000-0000-000000000000}"/>
            </ac:spMkLst>
          </pc:spChg>
        </pc:sldLayoutChg>
      </pc:sldMasterChg>
    </pc:docChg>
  </pc:docChgLst>
  <pc:docChgLst>
    <pc:chgData name="saisonnier Tourisme Culture Patrimoine" userId="S::saisontcp@lesarcssurargens.fr::0ca65382-e596-453e-9522-818d66b87411" providerId="AD" clId="Web-{77A3CFEF-EEE2-44B7-069A-98A14A313F91}"/>
    <pc:docChg chg="modSld">
      <pc:chgData name="saisonnier Tourisme Culture Patrimoine" userId="S::saisontcp@lesarcssurargens.fr::0ca65382-e596-453e-9522-818d66b87411" providerId="AD" clId="Web-{77A3CFEF-EEE2-44B7-069A-98A14A313F91}" dt="2025-07-22T14:10:24.407" v="20" actId="20577"/>
      <pc:docMkLst>
        <pc:docMk/>
      </pc:docMkLst>
      <pc:sldChg chg="modSp">
        <pc:chgData name="saisonnier Tourisme Culture Patrimoine" userId="S::saisontcp@lesarcssurargens.fr::0ca65382-e596-453e-9522-818d66b87411" providerId="AD" clId="Web-{77A3CFEF-EEE2-44B7-069A-98A14A313F91}" dt="2025-07-22T14:08:56.280" v="1" actId="20577"/>
        <pc:sldMkLst>
          <pc:docMk/>
          <pc:sldMk cId="3784089036" sldId="256"/>
        </pc:sldMkLst>
        <pc:spChg chg="mod">
          <ac:chgData name="saisonnier Tourisme Culture Patrimoine" userId="S::saisontcp@lesarcssurargens.fr::0ca65382-e596-453e-9522-818d66b87411" providerId="AD" clId="Web-{77A3CFEF-EEE2-44B7-069A-98A14A313F91}" dt="2025-07-22T14:08:55.890" v="0" actId="20577"/>
          <ac:spMkLst>
            <pc:docMk/>
            <pc:sldMk cId="3784089036" sldId="256"/>
            <ac:spMk id="7" creationId="{8449EEE2-70C8-2D8B-BB7D-732B09FF3663}"/>
          </ac:spMkLst>
        </pc:spChg>
        <pc:spChg chg="mod">
          <ac:chgData name="saisonnier Tourisme Culture Patrimoine" userId="S::saisontcp@lesarcssurargens.fr::0ca65382-e596-453e-9522-818d66b87411" providerId="AD" clId="Web-{77A3CFEF-EEE2-44B7-069A-98A14A313F91}" dt="2025-07-22T14:08:56.280" v="1" actId="20577"/>
          <ac:spMkLst>
            <pc:docMk/>
            <pc:sldMk cId="3784089036" sldId="256"/>
            <ac:spMk id="8" creationId="{2D9CBADF-9B12-337B-7113-D9FD60617990}"/>
          </ac:spMkLst>
        </pc:spChg>
      </pc:sldChg>
      <pc:sldChg chg="modSp">
        <pc:chgData name="saisonnier Tourisme Culture Patrimoine" userId="S::saisontcp@lesarcssurargens.fr::0ca65382-e596-453e-9522-818d66b87411" providerId="AD" clId="Web-{77A3CFEF-EEE2-44B7-069A-98A14A313F91}" dt="2025-07-22T14:10:01.672" v="12" actId="20577"/>
        <pc:sldMkLst>
          <pc:docMk/>
          <pc:sldMk cId="1020041952" sldId="257"/>
        </pc:sldMkLst>
        <pc:spChg chg="mod">
          <ac:chgData name="saisonnier Tourisme Culture Patrimoine" userId="S::saisontcp@lesarcssurargens.fr::0ca65382-e596-453e-9522-818d66b87411" providerId="AD" clId="Web-{77A3CFEF-EEE2-44B7-069A-98A14A313F91}" dt="2025-07-22T14:10:01.672" v="12" actId="20577"/>
          <ac:spMkLst>
            <pc:docMk/>
            <pc:sldMk cId="1020041952" sldId="257"/>
            <ac:spMk id="4" creationId="{562D8340-AAE5-72FE-91BE-08958EB178FE}"/>
          </ac:spMkLst>
        </pc:spChg>
      </pc:sldChg>
      <pc:sldChg chg="modSp">
        <pc:chgData name="saisonnier Tourisme Culture Patrimoine" userId="S::saisontcp@lesarcssurargens.fr::0ca65382-e596-453e-9522-818d66b87411" providerId="AD" clId="Web-{77A3CFEF-EEE2-44B7-069A-98A14A313F91}" dt="2025-07-22T14:10:24.407" v="20" actId="20577"/>
        <pc:sldMkLst>
          <pc:docMk/>
          <pc:sldMk cId="3103647072" sldId="258"/>
        </pc:sldMkLst>
        <pc:spChg chg="mod">
          <ac:chgData name="saisonnier Tourisme Culture Patrimoine" userId="S::saisontcp@lesarcssurargens.fr::0ca65382-e596-453e-9522-818d66b87411" providerId="AD" clId="Web-{77A3CFEF-EEE2-44B7-069A-98A14A313F91}" dt="2025-07-22T14:10:24.407" v="20" actId="20577"/>
          <ac:spMkLst>
            <pc:docMk/>
            <pc:sldMk cId="3103647072" sldId="258"/>
            <ac:spMk id="4" creationId="{7F2B1ADD-6E78-8928-4527-CB74E4D297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22/07/2025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22/07/2025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22/07/2025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1CFCCA47-B3B2-8785-42FD-E37C917B9B4A}"/>
              </a:ext>
            </a:extLst>
          </p:cNvPr>
          <p:cNvPicPr>
            <a:picLocks noChangeAspect="1"/>
          </p:cNvPicPr>
          <p:nvPr/>
        </p:nvPicPr>
        <p:blipFill>
          <a:blip r:embed="rId2"/>
          <a:stretch>
            <a:fillRect/>
          </a:stretch>
        </p:blipFill>
        <p:spPr>
          <a:xfrm>
            <a:off x="-8467" y="-1588"/>
            <a:ext cx="243840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9362" y="51543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dirty="0"/>
              <a:t>Moulin Renaudel</a:t>
            </a:r>
          </a:p>
        </p:txBody>
      </p:sp>
      <p:pic>
        <p:nvPicPr>
          <p:cNvPr id="6" name="Picture 5" descr="MOULIN RENAUDEL.jpg">
            <a:extLst>
              <a:ext uri="{FF2B5EF4-FFF2-40B4-BE49-F238E27FC236}">
                <a16:creationId xmlns:a16="http://schemas.microsoft.com/office/drawing/2014/main" id="{E348FEEF-1DA5-C698-4555-CCE8BFA97485}"/>
              </a:ext>
            </a:extLst>
          </p:cNvPr>
          <p:cNvPicPr>
            <a:picLocks noChangeAspect="1"/>
          </p:cNvPicPr>
          <p:nvPr/>
        </p:nvPicPr>
        <p:blipFill>
          <a:blip r:embed="rId3"/>
          <a:stretch>
            <a:fillRect/>
          </a:stretch>
        </p:blipFill>
        <p:spPr>
          <a:xfrm>
            <a:off x="-6350" y="1617003"/>
            <a:ext cx="6887632" cy="3556260"/>
          </a:xfrm>
          <a:prstGeom prst="rect">
            <a:avLst/>
          </a:prstGeom>
        </p:spPr>
      </p:pic>
      <p:sp>
        <p:nvSpPr>
          <p:cNvPr id="7" name="TextBox 6">
            <a:extLst>
              <a:ext uri="{FF2B5EF4-FFF2-40B4-BE49-F238E27FC236}">
                <a16:creationId xmlns:a16="http://schemas.microsoft.com/office/drawing/2014/main" id="{8449EEE2-70C8-2D8B-BB7D-732B09FF3663}"/>
              </a:ext>
            </a:extLst>
          </p:cNvPr>
          <p:cNvSpPr txBox="1"/>
          <p:nvPr/>
        </p:nvSpPr>
        <p:spPr>
          <a:xfrm>
            <a:off x="-8467" y="5274733"/>
            <a:ext cx="6874933"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dirty="0">
                <a:latin typeface="Calibri"/>
                <a:ea typeface="Calibri"/>
                <a:cs typeface="Calibri"/>
              </a:rPr>
              <a:t>En résumé,</a:t>
            </a:r>
            <a:endParaRPr lang="fr-FR" sz="2400" b="1" dirty="0">
              <a:latin typeface="Calibri"/>
            </a:endParaRPr>
          </a:p>
          <a:p>
            <a:endParaRPr lang="fr-FR" sz="2400" b="1" dirty="0">
              <a:latin typeface="Calibri"/>
            </a:endParaRPr>
          </a:p>
          <a:p>
            <a:r>
              <a:rPr lang="fr-FR" sz="2400" dirty="0">
                <a:latin typeface="Calibri"/>
              </a:rPr>
              <a:t>Alimentés par la source de </a:t>
            </a:r>
            <a:r>
              <a:rPr lang="fr-FR" sz="2400" err="1">
                <a:latin typeface="Calibri"/>
              </a:rPr>
              <a:t>Fantroussière</a:t>
            </a:r>
            <a:r>
              <a:rPr lang="fr-FR" sz="2400" dirty="0">
                <a:latin typeface="Calibri"/>
              </a:rPr>
              <a:t> (au moyen âge Font </a:t>
            </a:r>
            <a:r>
              <a:rPr lang="fr-FR" sz="2400" err="1">
                <a:latin typeface="Calibri"/>
              </a:rPr>
              <a:t>Trosièra</a:t>
            </a:r>
            <a:r>
              <a:rPr lang="fr-FR" sz="2400" dirty="0">
                <a:latin typeface="Calibri"/>
              </a:rPr>
              <a:t>), huit moulins s’échelonnaient le long du canal des moulins.</a:t>
            </a:r>
            <a:r>
              <a:rPr lang="en-US" sz="2400" dirty="0">
                <a:latin typeface="Calibri"/>
                <a:ea typeface="Calibri"/>
                <a:cs typeface="Calibri"/>
              </a:rPr>
              <a:t> </a:t>
            </a:r>
            <a:endParaRPr lang="en-US" sz="2400" dirty="0"/>
          </a:p>
        </p:txBody>
      </p:sp>
      <p:sp>
        <p:nvSpPr>
          <p:cNvPr id="8" name="TextBox 7">
            <a:extLst>
              <a:ext uri="{FF2B5EF4-FFF2-40B4-BE49-F238E27FC236}">
                <a16:creationId xmlns:a16="http://schemas.microsoft.com/office/drawing/2014/main" id="{2D9CBADF-9B12-337B-7113-D9FD60617990}"/>
              </a:ext>
            </a:extLst>
          </p:cNvPr>
          <p:cNvSpPr txBox="1"/>
          <p:nvPr/>
        </p:nvSpPr>
        <p:spPr>
          <a:xfrm>
            <a:off x="-25400" y="7391400"/>
            <a:ext cx="6874933"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639"/>
              </a:lnSpc>
            </a:pPr>
            <a:r>
              <a:rPr lang="fr-FR" sz="2400" b="1" dirty="0">
                <a:latin typeface="Calibri"/>
                <a:ea typeface="Calibri"/>
                <a:cs typeface="Segoe UI"/>
              </a:rPr>
              <a:t>Pour en savoir plus,</a:t>
            </a:r>
            <a:endParaRPr lang="fr-FR" sz="2400" b="1" dirty="0">
              <a:latin typeface="Calibri"/>
              <a:cs typeface="Segoe UI"/>
            </a:endParaRPr>
          </a:p>
          <a:p>
            <a:pPr>
              <a:lnSpc>
                <a:spcPts val="1639"/>
              </a:lnSpc>
            </a:pPr>
            <a:endParaRPr lang="fr-FR" sz="2400" b="1" dirty="0">
              <a:latin typeface="Calibri"/>
              <a:ea typeface="Calibri"/>
              <a:cs typeface="Segoe UI"/>
            </a:endParaRPr>
          </a:p>
          <a:p>
            <a:pPr>
              <a:lnSpc>
                <a:spcPts val="1639"/>
              </a:lnSpc>
            </a:pPr>
            <a:endParaRPr lang="fr-FR" sz="2400" b="1" dirty="0">
              <a:latin typeface="Calibri"/>
              <a:ea typeface="Calibri"/>
              <a:cs typeface="Segoe UI"/>
            </a:endParaRPr>
          </a:p>
          <a:p>
            <a:r>
              <a:rPr lang="fr-FR" sz="2000" dirty="0">
                <a:latin typeface="Calibri"/>
                <a:cs typeface="Segoe UI"/>
              </a:rPr>
              <a:t>Du </a:t>
            </a:r>
            <a:r>
              <a:rPr lang="fr-FR" sz="2000" err="1">
                <a:latin typeface="Calibri"/>
                <a:cs typeface="Segoe UI"/>
              </a:rPr>
              <a:t>Ie</a:t>
            </a:r>
            <a:r>
              <a:rPr lang="fr-FR" sz="2000" dirty="0">
                <a:latin typeface="Calibri"/>
                <a:cs typeface="Segoe UI"/>
              </a:rPr>
              <a:t> siècle après JC jusqu’au IIIe siècle, un moulin à huile a été utilisé au quartier de St Pierre. Il s’agissait d’un moulin utilisant la force hydraulique. </a:t>
            </a:r>
            <a:r>
              <a:rPr lang="en-US" sz="2000" dirty="0">
                <a:latin typeface="Calibri"/>
                <a:ea typeface="Calibri"/>
                <a:cs typeface="Calibri"/>
              </a:rPr>
              <a:t> </a:t>
            </a:r>
            <a:endParaRPr lang="en-US" sz="2000"/>
          </a:p>
          <a:p>
            <a:r>
              <a:rPr lang="fr-FR" sz="2000" dirty="0">
                <a:latin typeface="Calibri"/>
                <a:cs typeface="Segoe UI"/>
              </a:rPr>
              <a:t>Au moyen-âge, les banalités appartiennent au seigneur : ces infrastructures sont entretenues par lui et mises à disposition de la population moyennant contribution.</a:t>
            </a:r>
            <a:r>
              <a:rPr lang="en-US" sz="2000" dirty="0">
                <a:latin typeface="Calibri"/>
                <a:ea typeface="Calibri"/>
                <a:cs typeface="Calibri"/>
              </a:rPr>
              <a:t> </a:t>
            </a:r>
          </a:p>
          <a:p>
            <a:r>
              <a:rPr lang="fr-FR" sz="2000" dirty="0">
                <a:latin typeface="Calibri"/>
                <a:cs typeface="Segoe UI"/>
              </a:rPr>
              <a:t>Au XIVe siècle, la grande peste noire et donc le manque de main d’œuvre et la chute démographique qui en découlent, entrainera un certain nombre d’abus et d’entorses aux usages et les Arcois demanderont à trois juristes de Draguignan d’arbitrer les négociations et une transaction sera signée en 1366.</a:t>
            </a:r>
            <a:endParaRPr lang="fr-FR" sz="2000" dirty="0">
              <a:latin typeface="Calibri"/>
              <a:ea typeface="Calibri"/>
              <a:cs typeface="Segoe U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2D8340-AAE5-72FE-91BE-08958EB178FE}"/>
              </a:ext>
            </a:extLst>
          </p:cNvPr>
          <p:cNvSpPr txBox="1"/>
          <p:nvPr/>
        </p:nvSpPr>
        <p:spPr>
          <a:xfrm>
            <a:off x="5862" y="142631"/>
            <a:ext cx="6846276" cy="117570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dirty="0">
                <a:latin typeface="Calibri"/>
                <a:cs typeface="Segoe UI"/>
              </a:rPr>
              <a:t>Parmi les 30 plaintes, la N°18 concerne les moulins et l’utilisation de l’eau : « le seigneur refuse de laisser les habitants utiliser l’eau qui sort des moulins pour irriguer leurs propriétés ». La réponse apportée est que « le seigneur doit s’en tenir à la coutume établie et respectée par ses prédécesseurs ». On ne sait s’il s’agit de moulins à farine ou à huile, ni combien de moulins existaient à cette époques là. </a:t>
            </a:r>
            <a:r>
              <a:rPr lang="en-US" sz="2000" dirty="0">
                <a:latin typeface="Calibri"/>
                <a:ea typeface="Calibri"/>
                <a:cs typeface="Calibri"/>
              </a:rPr>
              <a:t> </a:t>
            </a:r>
            <a:endParaRPr lang="en-US"/>
          </a:p>
          <a:p>
            <a:r>
              <a:rPr lang="fr-FR" sz="2000" dirty="0">
                <a:latin typeface="Calibri"/>
                <a:cs typeface="Segoe UI"/>
              </a:rPr>
              <a:t>Les moulins et les meules sont mentionnés parfois, notamment en 1581 et 1582 (48 livres payées pour 3 pierres de moulins) ou 1632 et 1633 (54 livres pour deux meules pour moulin à blé provenant du Puget) ou 1785 et 1786 (moulin à blé sur l’Argens près du pont neuf (1786)).</a:t>
            </a:r>
            <a:endParaRPr lang="fr-FR" sz="2000" dirty="0">
              <a:latin typeface="Calibri"/>
              <a:ea typeface="Calibri"/>
              <a:cs typeface="Segoe UI"/>
            </a:endParaRPr>
          </a:p>
          <a:p>
            <a:endParaRPr lang="en-US"/>
          </a:p>
          <a:p>
            <a:r>
              <a:rPr lang="fr-FR" sz="2000" dirty="0">
                <a:latin typeface="Calibri"/>
                <a:cs typeface="Segoe UI"/>
              </a:rPr>
              <a:t>Au XVIe siècle, les délibérations font allusion à l’usage du « défens de las </a:t>
            </a:r>
            <a:r>
              <a:rPr lang="fr-FR" sz="2000" dirty="0" err="1">
                <a:latin typeface="Calibri"/>
                <a:cs typeface="Segoe UI"/>
              </a:rPr>
              <a:t>Molieros</a:t>
            </a:r>
            <a:r>
              <a:rPr lang="fr-FR" sz="2000" dirty="0">
                <a:latin typeface="Calibri"/>
                <a:cs typeface="Segoe UI"/>
              </a:rPr>
              <a:t> », au transport des meules des moulins, à la propriété des grignons (résidus des olives déjà pressées). En 1534, Charles de </a:t>
            </a:r>
            <a:r>
              <a:rPr lang="fr-FR" sz="2000" dirty="0" err="1">
                <a:latin typeface="Calibri"/>
                <a:cs typeface="Segoe UI"/>
              </a:rPr>
              <a:t>Glandeves</a:t>
            </a:r>
            <a:r>
              <a:rPr lang="fr-FR" sz="2000" dirty="0">
                <a:latin typeface="Calibri"/>
                <a:cs typeface="Segoe UI"/>
              </a:rPr>
              <a:t>, commissaire délégué par le parlement, confirme que la banalité des moulins à farine et à huile est maintenue mais que les habitants conservent le droit </a:t>
            </a:r>
            <a:r>
              <a:rPr lang="fr-FR" sz="2000" i="1" dirty="0">
                <a:latin typeface="Calibri"/>
                <a:cs typeface="Segoe UI"/>
              </a:rPr>
              <a:t>« d’aller moudre leur blé et détriter leurs olives aux moulins étrangers (= du voisinage ndlr) en cas de retard de la part des meuniers »,</a:t>
            </a:r>
            <a:r>
              <a:rPr lang="fr-FR" sz="2000" dirty="0">
                <a:latin typeface="Calibri"/>
                <a:cs typeface="Segoe UI"/>
              </a:rPr>
              <a:t> que la communauté doit assurer le transport des meules des moulins du seigneur.</a:t>
            </a:r>
            <a:endParaRPr lang="en-US" sz="2000" dirty="0">
              <a:latin typeface="Calibri"/>
              <a:ea typeface="Calibri"/>
              <a:cs typeface="Calibri"/>
            </a:endParaRPr>
          </a:p>
          <a:p>
            <a:pPr algn="just"/>
            <a:endParaRPr lang="fr-FR" sz="2000" dirty="0">
              <a:latin typeface="Calibri"/>
              <a:cs typeface="Segoe UI"/>
            </a:endParaRPr>
          </a:p>
          <a:p>
            <a:pPr algn="just"/>
            <a:endParaRPr lang="fr-FR" sz="2000" dirty="0">
              <a:latin typeface="Calibri"/>
              <a:ea typeface="Calibri"/>
              <a:cs typeface="Segoe UI"/>
            </a:endParaRPr>
          </a:p>
          <a:p>
            <a:pPr algn="just"/>
            <a:r>
              <a:rPr lang="fr-FR" sz="2000" dirty="0">
                <a:latin typeface="Calibri"/>
                <a:cs typeface="Segoe UI"/>
              </a:rPr>
              <a:t>Un arrêt de la Cour daté de 1626 rappelle un acte de loyer perpétuel par Arnaud de Villeneuve établi le 4 septembre 1453 au profit de la communauté des Arcs, acte faisant état de deux moulins l’un au-dessus de l’autre, un à blé, l’autre à huile.</a:t>
            </a:r>
            <a:r>
              <a:rPr lang="en-US" sz="2000" dirty="0">
                <a:latin typeface="Calibri"/>
                <a:ea typeface="Calibri"/>
                <a:cs typeface="Calibri"/>
              </a:rPr>
              <a:t> </a:t>
            </a:r>
            <a:endParaRPr lang="en-US"/>
          </a:p>
          <a:p>
            <a:pPr algn="just"/>
            <a:r>
              <a:rPr lang="fr-FR" sz="2000" dirty="0">
                <a:latin typeface="Calibri"/>
                <a:cs typeface="Segoe UI"/>
              </a:rPr>
              <a:t>En 1631, la Cour «</a:t>
            </a:r>
            <a:r>
              <a:rPr lang="fr-FR" sz="2000" i="1" dirty="0">
                <a:latin typeface="Calibri"/>
                <a:cs typeface="Segoe UI"/>
              </a:rPr>
              <a:t> faisant droit à la requête de la communauté en date du 19 mars 1627, ordonne que le dit Villeneuve tiendra en bon état les trois moulins à bled qu’il a au dit </a:t>
            </a:r>
            <a:r>
              <a:rPr lang="fr-FR" sz="2000" i="1" dirty="0" err="1">
                <a:latin typeface="Calibri"/>
                <a:cs typeface="Segoe UI"/>
              </a:rPr>
              <a:t>Arcz</a:t>
            </a:r>
            <a:r>
              <a:rPr lang="fr-FR" sz="2000" i="1" dirty="0">
                <a:latin typeface="Calibri"/>
                <a:cs typeface="Segoe UI"/>
              </a:rPr>
              <a:t>…et fera construire sous six mois  précisément un nouveau moulin à huile  dans lequel les habitants pourront détriter leurs olives, le dit Villeneuve sera tenu de fournir les </a:t>
            </a:r>
            <a:r>
              <a:rPr lang="fr-FR" sz="2000" i="1" dirty="0" err="1">
                <a:latin typeface="Calibri"/>
                <a:cs typeface="Segoe UI"/>
              </a:rPr>
              <a:t>escourtins</a:t>
            </a:r>
            <a:r>
              <a:rPr lang="fr-FR" sz="2000" i="1" dirty="0">
                <a:latin typeface="Calibri"/>
                <a:cs typeface="Segoe UI"/>
              </a:rPr>
              <a:t> pour l’usage du dit moulin suivant la forme du pays ».</a:t>
            </a:r>
            <a:r>
              <a:rPr lang="fr-FR" sz="2000" i="1" dirty="0">
                <a:latin typeface="Calibri"/>
                <a:ea typeface="Calibri"/>
                <a:cs typeface="Segoe UI"/>
              </a:rPr>
              <a:t> </a:t>
            </a:r>
            <a:r>
              <a:rPr lang="fr-FR" sz="2000" dirty="0">
                <a:latin typeface="Calibri"/>
                <a:ea typeface="Calibri"/>
                <a:cs typeface="Calibri"/>
              </a:rPr>
              <a:t>Selon la matrice cadastrale de 1836 et le cadastre napoléonien correspondant on trouve, du Nord au sud : </a:t>
            </a:r>
            <a:endParaRPr lang="en-US" sz="2000" dirty="0">
              <a:latin typeface="Calibri"/>
              <a:ea typeface="Calibri"/>
              <a:cs typeface="Calibri"/>
            </a:endParaRPr>
          </a:p>
        </p:txBody>
      </p:sp>
    </p:spTree>
    <p:extLst>
      <p:ext uri="{BB962C8B-B14F-4D97-AF65-F5344CB8AC3E}">
        <p14:creationId xmlns:p14="http://schemas.microsoft.com/office/powerpoint/2010/main" val="102004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2B1ADD-6E78-8928-4527-CB74E4D297DA}"/>
              </a:ext>
            </a:extLst>
          </p:cNvPr>
          <p:cNvSpPr txBox="1"/>
          <p:nvPr/>
        </p:nvSpPr>
        <p:spPr>
          <a:xfrm>
            <a:off x="5862" y="5862"/>
            <a:ext cx="6846276" cy="74789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dirty="0">
                <a:latin typeface="Calibri"/>
                <a:cs typeface="Segoe UI"/>
              </a:rPr>
              <a:t>Parcelles 20, 50 et 48, à déterminer, image floue /  Parcelle 52 : Moulin en ruine Raybaud et olivier / Parcelle 53 : Moulin à Huile </a:t>
            </a:r>
            <a:r>
              <a:rPr lang="fr-FR" sz="2000" err="1">
                <a:latin typeface="Calibri"/>
                <a:cs typeface="Segoe UI"/>
              </a:rPr>
              <a:t>Reynier</a:t>
            </a:r>
            <a:r>
              <a:rPr lang="fr-FR" sz="2000" dirty="0">
                <a:latin typeface="Calibri"/>
                <a:cs typeface="Segoe UI"/>
              </a:rPr>
              <a:t> / Parcelle 54 : Moulin à huile Raybaud / Parcelles 72, 71 et 73 : bastidon  / Parcelles 74 : Moulin à farine Raybaud  / Parcelle 74 bis : </a:t>
            </a:r>
            <a:r>
              <a:rPr lang="fr-FR" sz="2000" err="1">
                <a:latin typeface="Calibri"/>
                <a:cs typeface="Segoe UI"/>
              </a:rPr>
              <a:t>Pateq</a:t>
            </a:r>
            <a:r>
              <a:rPr lang="fr-FR" sz="2000" dirty="0">
                <a:latin typeface="Calibri"/>
                <a:cs typeface="Segoe UI"/>
              </a:rPr>
              <a:t> / Parcelle 78 : Réservoir Lombard / Parcelle 76 : Bastidon / Parcelle 77 Moulin à huile </a:t>
            </a:r>
            <a:r>
              <a:rPr lang="fr-FR" sz="2000" err="1">
                <a:latin typeface="Calibri"/>
                <a:cs typeface="Segoe UI"/>
              </a:rPr>
              <a:t>Reynier</a:t>
            </a:r>
            <a:r>
              <a:rPr lang="fr-FR" sz="2000" dirty="0">
                <a:latin typeface="Calibri"/>
                <a:cs typeface="Segoe UI"/>
              </a:rPr>
              <a:t> / Parcelle 109 : Moulin à huile Truc / Parcelle 108 moulin à huile Ferry/ Parcelle 105 : moulin à recense </a:t>
            </a:r>
            <a:r>
              <a:rPr lang="fr-FR" sz="2000" err="1">
                <a:latin typeface="Calibri"/>
                <a:cs typeface="Segoe UI"/>
              </a:rPr>
              <a:t>Pinoncelly</a:t>
            </a:r>
            <a:r>
              <a:rPr lang="fr-FR" sz="2000" dirty="0">
                <a:latin typeface="Calibri"/>
                <a:cs typeface="Segoe UI"/>
              </a:rPr>
              <a:t>/ Parcelle 96 : </a:t>
            </a:r>
            <a:r>
              <a:rPr lang="fr-FR" sz="2000">
                <a:latin typeface="Calibri"/>
                <a:cs typeface="Segoe UI"/>
              </a:rPr>
              <a:t>moulin à huile Lombard</a:t>
            </a:r>
            <a:r>
              <a:rPr lang="fr-FR" sz="2000">
                <a:latin typeface="Calibri"/>
                <a:ea typeface="Calibri"/>
                <a:cs typeface="Segoe UI"/>
              </a:rPr>
              <a:t>.</a:t>
            </a:r>
            <a:endParaRPr lang="en-US" sz="2000">
              <a:latin typeface="Calibri"/>
              <a:ea typeface="Calibri"/>
              <a:cs typeface="Calibri"/>
            </a:endParaRPr>
          </a:p>
          <a:p>
            <a:endParaRPr lang="fr-FR" sz="2000" dirty="0">
              <a:latin typeface="Calibri"/>
              <a:ea typeface="Calibri"/>
              <a:cs typeface="Segoe UI"/>
            </a:endParaRPr>
          </a:p>
          <a:p>
            <a:r>
              <a:rPr lang="fr-FR" sz="2000" dirty="0">
                <a:latin typeface="Calibri"/>
                <a:cs typeface="Segoe UI"/>
              </a:rPr>
              <a:t>En 1848  sont encore mentionnés :  </a:t>
            </a:r>
            <a:r>
              <a:rPr lang="en-US" sz="2000" dirty="0">
                <a:latin typeface="Calibri"/>
                <a:ea typeface="Calibri"/>
                <a:cs typeface="Calibri"/>
              </a:rPr>
              <a:t> </a:t>
            </a:r>
          </a:p>
          <a:p>
            <a:r>
              <a:rPr lang="fr-FR" sz="2000" dirty="0">
                <a:latin typeface="Calibri"/>
                <a:cs typeface="Segoe UI"/>
              </a:rPr>
              <a:t>Martin </a:t>
            </a:r>
            <a:r>
              <a:rPr lang="fr-FR" sz="2000" err="1">
                <a:latin typeface="Calibri"/>
                <a:cs typeface="Segoe UI"/>
              </a:rPr>
              <a:t>Lavagne</a:t>
            </a:r>
            <a:r>
              <a:rPr lang="fr-FR" sz="2000" dirty="0">
                <a:latin typeface="Calibri"/>
                <a:cs typeface="Segoe UI"/>
              </a:rPr>
              <a:t>, propriétaire d’une fabrique de drap / Raybaud ainé, moulin à huile / </a:t>
            </a:r>
            <a:r>
              <a:rPr lang="fr-FR" sz="2000" err="1">
                <a:latin typeface="Calibri"/>
                <a:cs typeface="Segoe UI"/>
              </a:rPr>
              <a:t>Reynier</a:t>
            </a:r>
            <a:r>
              <a:rPr lang="fr-FR" sz="2000" dirty="0">
                <a:latin typeface="Calibri"/>
                <a:cs typeface="Segoe UI"/>
              </a:rPr>
              <a:t> (St Antonin) moulin à huile /  Raybaud ainé, moulin à farine /  </a:t>
            </a:r>
            <a:r>
              <a:rPr lang="fr-FR" sz="2000" err="1">
                <a:latin typeface="Calibri"/>
                <a:cs typeface="Segoe UI"/>
              </a:rPr>
              <a:t>Reynier</a:t>
            </a:r>
            <a:r>
              <a:rPr lang="fr-FR" sz="2000" dirty="0">
                <a:latin typeface="Calibri"/>
                <a:cs typeface="Segoe UI"/>
              </a:rPr>
              <a:t> Barthelemy, moulin à huile / </a:t>
            </a:r>
            <a:r>
              <a:rPr lang="fr-FR" sz="2000" err="1">
                <a:latin typeface="Calibri"/>
                <a:cs typeface="Segoe UI"/>
              </a:rPr>
              <a:t>Fery</a:t>
            </a:r>
            <a:r>
              <a:rPr lang="fr-FR" sz="2000" dirty="0">
                <a:latin typeface="Calibri"/>
                <a:cs typeface="Segoe UI"/>
              </a:rPr>
              <a:t> et Fedon, moulin à farine / </a:t>
            </a:r>
            <a:r>
              <a:rPr lang="fr-FR" sz="2000" err="1">
                <a:latin typeface="Calibri"/>
                <a:cs typeface="Segoe UI"/>
              </a:rPr>
              <a:t>Fery</a:t>
            </a:r>
            <a:r>
              <a:rPr lang="fr-FR" sz="2000" dirty="0">
                <a:latin typeface="Calibri"/>
                <a:cs typeface="Segoe UI"/>
              </a:rPr>
              <a:t> et Fedon moulin à huile / </a:t>
            </a:r>
            <a:r>
              <a:rPr lang="fr-FR" sz="2000" err="1">
                <a:latin typeface="Calibri"/>
                <a:cs typeface="Segoe UI"/>
              </a:rPr>
              <a:t>Pinoncelly</a:t>
            </a:r>
            <a:r>
              <a:rPr lang="fr-FR" sz="2000" dirty="0">
                <a:latin typeface="Calibri"/>
                <a:cs typeface="Segoe UI"/>
              </a:rPr>
              <a:t>, Boyer, une </a:t>
            </a:r>
            <a:r>
              <a:rPr lang="fr-FR" sz="2000" err="1">
                <a:latin typeface="Calibri"/>
                <a:cs typeface="Segoe UI"/>
              </a:rPr>
              <a:t>recence</a:t>
            </a:r>
            <a:r>
              <a:rPr lang="fr-FR" sz="2000" dirty="0">
                <a:latin typeface="Calibri"/>
                <a:cs typeface="Segoe UI"/>
              </a:rPr>
              <a:t>  / Lombard François </a:t>
            </a:r>
            <a:r>
              <a:rPr lang="fr-FR" sz="2000">
                <a:latin typeface="Calibri"/>
                <a:cs typeface="Segoe UI"/>
              </a:rPr>
              <a:t>moulin à huile</a:t>
            </a:r>
            <a:r>
              <a:rPr lang="fr-FR" sz="2000">
                <a:latin typeface="Calibri"/>
                <a:ea typeface="Calibri"/>
                <a:cs typeface="Segoe UI"/>
              </a:rPr>
              <a:t>.</a:t>
            </a:r>
            <a:endParaRPr lang="en-US" sz="2000">
              <a:latin typeface="Calibri"/>
              <a:ea typeface="Calibri"/>
              <a:cs typeface="Calibri"/>
            </a:endParaRPr>
          </a:p>
          <a:p>
            <a:endParaRPr lang="en-US" sz="2000" dirty="0">
              <a:latin typeface="Calibri"/>
              <a:ea typeface="Calibri"/>
              <a:cs typeface="Calibri"/>
            </a:endParaRPr>
          </a:p>
          <a:p>
            <a:endParaRPr lang="en-US" sz="2000" dirty="0">
              <a:latin typeface="Calibri"/>
              <a:cs typeface="Calibri"/>
            </a:endParaRPr>
          </a:p>
          <a:p>
            <a:r>
              <a:rPr lang="fr-FR" sz="2000" dirty="0">
                <a:latin typeface="Calibri"/>
                <a:cs typeface="Segoe UI"/>
              </a:rPr>
              <a:t>*Sources : Archives départementales du Var, E dépôt 88, fonds ancien cc 135, CC106 et 109 + Fonds postérieur à 1740 : la série S, l’irrigation, les canaux et la série O, notamment O12, les usines + cadastre Napoléonien et les matrices cadastrales correspondantes.  + pages d’histoire d’un terroir provençal</a:t>
            </a:r>
            <a:r>
              <a:rPr lang="fr-FR" sz="2000" dirty="0">
                <a:latin typeface="Calibri"/>
                <a:ea typeface="Calibri"/>
                <a:cs typeface="Segoe UI"/>
              </a:rPr>
              <a:t>.</a:t>
            </a:r>
            <a:endParaRPr lang="en-US" sz="2000" dirty="0">
              <a:latin typeface="Calibri"/>
              <a:ea typeface="Calibri"/>
              <a:cs typeface="Calibri"/>
            </a:endParaRPr>
          </a:p>
        </p:txBody>
      </p:sp>
    </p:spTree>
    <p:extLst>
      <p:ext uri="{BB962C8B-B14F-4D97-AF65-F5344CB8AC3E}">
        <p14:creationId xmlns:p14="http://schemas.microsoft.com/office/powerpoint/2010/main" val="31036470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78498F52-55BB-4A58-9A3F-93E9A609209D}">
  <ds:schemaRefs>
    <ds:schemaRef ds:uri="http://schemas.microsoft.com/sharepoint/v3/contenttype/forms"/>
  </ds:schemaRefs>
</ds:datastoreItem>
</file>

<file path=customXml/itemProps2.xml><?xml version="1.0" encoding="utf-8"?>
<ds:datastoreItem xmlns:ds="http://schemas.openxmlformats.org/officeDocument/2006/customXml" ds:itemID="{DCBE8A0E-662F-44C9-90E2-0CBCBA992ED2}"/>
</file>

<file path=customXml/itemProps3.xml><?xml version="1.0" encoding="utf-8"?>
<ds:datastoreItem xmlns:ds="http://schemas.openxmlformats.org/officeDocument/2006/customXml" ds:itemID="{F42CFC34-AC4E-42A7-90EB-44000E8A0DFE}">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Thème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50</cp:revision>
  <dcterms:created xsi:type="dcterms:W3CDTF">2012-07-30T22:21:58Z</dcterms:created>
  <dcterms:modified xsi:type="dcterms:W3CDTF">2025-07-22T14:10:25Z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0x010100FDCF7233F6F4F749B98EBCA55174F2BE</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MediaServiceImageTags">
    <vt:lpwstr/>
  </property>
</Properties>
</file>