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257" r:id="rId7"/>
    <p:sldId id="264" r:id="rId8"/>
    <p:sldId id="259" r:id="rId9"/>
    <p:sldId id="263" r:id="rId10"/>
    <p:sldId id="260" r:id="rId11"/>
    <p:sldId id="261" r:id="rId12"/>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34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26/09/2025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26/09/2025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26/09/2025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26/09/2025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45283" y="1097846"/>
            <a:ext cx="6870700" cy="4464755"/>
          </a:xfrm>
        </p:spPr>
        <p:txBody>
          <a:bodyPr>
            <a:normAutofit/>
          </a:bodyPr>
          <a:lstStyle/>
          <a:p>
            <a:pPr algn="l"/>
            <a:endParaRPr lang="fr-FR" sz="1200" dirty="0">
              <a:latin typeface="Calibri"/>
              <a:ea typeface="Calibri"/>
              <a:cs typeface="Calibri"/>
            </a:endParaRPr>
          </a:p>
          <a:p>
            <a:pPr algn="l"/>
            <a:endParaRPr lang="fr-FR" dirty="0"/>
          </a:p>
        </p:txBody>
      </p:sp>
      <p:pic>
        <p:nvPicPr>
          <p:cNvPr id="4" name="Picture 3" descr="Une image contenant Graphique, capture d’écran, graphisme, Police&#10;&#10;Le contenu généré par l’IA peut être incorrect.">
            <a:extLst>
              <a:ext uri="{FF2B5EF4-FFF2-40B4-BE49-F238E27FC236}">
                <a16:creationId xmlns:a16="http://schemas.microsoft.com/office/drawing/2014/main" id="{3C4FD265-ECF7-0BA9-FB55-9EE2FA33E497}"/>
              </a:ext>
            </a:extLst>
          </p:cNvPr>
          <p:cNvPicPr>
            <a:picLocks noChangeAspect="1"/>
          </p:cNvPicPr>
          <p:nvPr/>
        </p:nvPicPr>
        <p:blipFill>
          <a:blip r:embed="rId2"/>
          <a:stretch>
            <a:fillRect/>
          </a:stretch>
        </p:blipFill>
        <p:spPr>
          <a:xfrm>
            <a:off x="-3704" y="215900"/>
            <a:ext cx="2428875" cy="685800"/>
          </a:xfrm>
          <a:prstGeom prst="rect">
            <a:avLst/>
          </a:prstGeom>
        </p:spPr>
      </p:pic>
      <p:sp>
        <p:nvSpPr>
          <p:cNvPr id="5" name="Titre 1">
            <a:extLst>
              <a:ext uri="{FF2B5EF4-FFF2-40B4-BE49-F238E27FC236}">
                <a16:creationId xmlns:a16="http://schemas.microsoft.com/office/drawing/2014/main" id="{861CBA20-35C6-6C82-4E4D-891AE03646B9}"/>
              </a:ext>
            </a:extLst>
          </p:cNvPr>
          <p:cNvSpPr>
            <a:spLocks noGrp="1"/>
          </p:cNvSpPr>
          <p:nvPr/>
        </p:nvSpPr>
        <p:spPr>
          <a:xfrm>
            <a:off x="-8305" y="899342"/>
            <a:ext cx="6871694" cy="907227"/>
          </a:xfrm>
          <a:prstGeom prst="rect">
            <a:avLst/>
          </a:prstGeom>
          <a:solidFill>
            <a:srgbClr val="3366CC">
              <a:alpha val="50196"/>
            </a:srgbClr>
          </a:solidFill>
        </p:spPr>
        <p:txBody>
          <a:bodyPr vert="horz" lIns="91440" tIns="45720" rIns="91440" bIns="45720" rtlCol="0" anchor="b">
            <a:normAutofit fontScale="85000" lnSpcReduction="10000"/>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r>
              <a:rPr lang="fr-FR" sz="5400" dirty="0"/>
              <a:t>Le retable de Ludovic Brea</a:t>
            </a:r>
          </a:p>
        </p:txBody>
      </p:sp>
      <p:sp>
        <p:nvSpPr>
          <p:cNvPr id="7" name="TextBox 6">
            <a:extLst>
              <a:ext uri="{FF2B5EF4-FFF2-40B4-BE49-F238E27FC236}">
                <a16:creationId xmlns:a16="http://schemas.microsoft.com/office/drawing/2014/main" id="{11D76439-D7CF-4862-9D62-5A794E095F53}"/>
              </a:ext>
            </a:extLst>
          </p:cNvPr>
          <p:cNvSpPr txBox="1"/>
          <p:nvPr/>
        </p:nvSpPr>
        <p:spPr>
          <a:xfrm>
            <a:off x="-25399" y="7642231"/>
            <a:ext cx="6857999"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En résumé,</a:t>
            </a:r>
          </a:p>
          <a:p>
            <a:endParaRPr lang="fr-FR" sz="2400" b="1" dirty="0">
              <a:latin typeface="Calibri"/>
            </a:endParaRPr>
          </a:p>
          <a:p>
            <a:r>
              <a:rPr lang="fr-FR" dirty="0"/>
              <a:t>Les ressemblances entre les peintures de </a:t>
            </a:r>
            <a:r>
              <a:rPr lang="fr-FR" dirty="0" err="1"/>
              <a:t>Durandi</a:t>
            </a:r>
            <a:r>
              <a:rPr lang="fr-FR" dirty="0"/>
              <a:t> et les premières peintures de Louis Brea laissent à penser que ce dernier aurait appris l’art de la peinture auprès de lui. </a:t>
            </a:r>
          </a:p>
        </p:txBody>
      </p:sp>
      <p:sp>
        <p:nvSpPr>
          <p:cNvPr id="10" name="TextBox 9">
            <a:extLst>
              <a:ext uri="{FF2B5EF4-FFF2-40B4-BE49-F238E27FC236}">
                <a16:creationId xmlns:a16="http://schemas.microsoft.com/office/drawing/2014/main" id="{311AC744-9168-4A1E-40BF-D652B2779976}"/>
              </a:ext>
            </a:extLst>
          </p:cNvPr>
          <p:cNvSpPr txBox="1"/>
          <p:nvPr/>
        </p:nvSpPr>
        <p:spPr>
          <a:xfrm>
            <a:off x="-25399" y="9677399"/>
            <a:ext cx="6841066" cy="17004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538"/>
              </a:lnSpc>
            </a:pPr>
            <a:r>
              <a:rPr lang="fr-FR" sz="2400" b="1" dirty="0">
                <a:latin typeface="Calibri"/>
                <a:ea typeface="Calibri"/>
                <a:cs typeface="Segoe UI"/>
              </a:rPr>
              <a:t>Pour en savoir plus,</a:t>
            </a:r>
            <a:endParaRPr lang="fr-FR" sz="2400" b="1" dirty="0">
              <a:latin typeface="Calibri"/>
              <a:cs typeface="Segoe UI"/>
            </a:endParaRPr>
          </a:p>
          <a:p>
            <a:endParaRPr lang="fr-FR" sz="2000" dirty="0">
              <a:latin typeface="Calibri"/>
              <a:ea typeface="Calibri"/>
              <a:cs typeface="Segoe UI"/>
            </a:endParaRPr>
          </a:p>
          <a:p>
            <a:r>
              <a:rPr lang="fr-FR" dirty="0"/>
              <a:t>Louis Brea s’est d’ailleurs inspiré d’un retable, réalisé pour le monastère de St Honorat en 1454 par Jacques </a:t>
            </a:r>
            <a:r>
              <a:rPr lang="fr-FR" dirty="0" err="1"/>
              <a:t>Durandi</a:t>
            </a:r>
            <a:r>
              <a:rPr lang="fr-FR" dirty="0"/>
              <a:t>, comme cela était précisé dans la commande passée par Egidio Lombardi, prieur des Arcs en 1501. </a:t>
            </a:r>
          </a:p>
        </p:txBody>
      </p:sp>
      <p:pic>
        <p:nvPicPr>
          <p:cNvPr id="6" name="Image 5" descr="Une image contenant Visage humain, habits, peinture, art&#10;&#10;Le contenu généré par l’IA peut être incorrect.">
            <a:extLst>
              <a:ext uri="{FF2B5EF4-FFF2-40B4-BE49-F238E27FC236}">
                <a16:creationId xmlns:a16="http://schemas.microsoft.com/office/drawing/2014/main" id="{2D1D8325-EA50-B004-0DA5-2D0C85A0D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1934415"/>
            <a:ext cx="6858000" cy="5579970"/>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1379BB-0C35-4F7A-0D18-CDF31F6A99E4}"/>
              </a:ext>
            </a:extLst>
          </p:cNvPr>
          <p:cNvSpPr>
            <a:spLocks noGrp="1"/>
          </p:cNvSpPr>
          <p:nvPr>
            <p:ph type="title"/>
          </p:nvPr>
        </p:nvSpPr>
        <p:spPr/>
        <p:txBody>
          <a:bodyPr/>
          <a:lstStyle/>
          <a:p>
            <a:endParaRPr lang="fr-FR"/>
          </a:p>
        </p:txBody>
      </p:sp>
      <p:pic>
        <p:nvPicPr>
          <p:cNvPr id="5" name="Espace réservé du contenu 4" descr="Une image contenant texte, capture d’écran, Rectangle, Parallèle&#10;&#10;Le contenu généré par l’IA peut être incorrect.">
            <a:extLst>
              <a:ext uri="{FF2B5EF4-FFF2-40B4-BE49-F238E27FC236}">
                <a16:creationId xmlns:a16="http://schemas.microsoft.com/office/drawing/2014/main" id="{42782171-4100-307F-A696-8E0397E259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4288" y="5540469"/>
            <a:ext cx="5915025" cy="5345984"/>
          </a:xfrm>
        </p:spPr>
      </p:pic>
      <p:pic>
        <p:nvPicPr>
          <p:cNvPr id="7" name="Image 6" descr="Une image contenant croquis, dessin, diagramme, motif&#10;&#10;Le contenu généré par l’IA peut être incorrect.">
            <a:extLst>
              <a:ext uri="{FF2B5EF4-FFF2-40B4-BE49-F238E27FC236}">
                <a16:creationId xmlns:a16="http://schemas.microsoft.com/office/drawing/2014/main" id="{F64899DC-CBFE-8E1D-6010-5319CF870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0857"/>
            <a:ext cx="6858000" cy="4061623"/>
          </a:xfrm>
          <a:prstGeom prst="rect">
            <a:avLst/>
          </a:prstGeom>
        </p:spPr>
      </p:pic>
    </p:spTree>
    <p:extLst>
      <p:ext uri="{BB962C8B-B14F-4D97-AF65-F5344CB8AC3E}">
        <p14:creationId xmlns:p14="http://schemas.microsoft.com/office/powerpoint/2010/main" val="318208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39E4C3CE-9CA7-B69A-311D-98C9D75D9B57}"/>
              </a:ext>
            </a:extLst>
          </p:cNvPr>
          <p:cNvSpPr txBox="1"/>
          <p:nvPr/>
        </p:nvSpPr>
        <p:spPr>
          <a:xfrm>
            <a:off x="16934" y="0"/>
            <a:ext cx="6841066" cy="122802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Qu’est-ce qu’un retable ?</a:t>
            </a:r>
          </a:p>
          <a:p>
            <a:endParaRPr lang="fr-FR" dirty="0"/>
          </a:p>
          <a:p>
            <a:r>
              <a:rPr lang="fr-FR" dirty="0"/>
              <a:t>Le « retable » est peinture religieuse se trouvant derrière l’autel (retro tabula) qui prend beaucoup d’importance aux XVe et XVIe et dont les fonctions sont à la fois </a:t>
            </a:r>
          </a:p>
          <a:p>
            <a:endParaRPr lang="fr-FR" dirty="0"/>
          </a:p>
          <a:p>
            <a:pPr lvl="0"/>
            <a:r>
              <a:rPr lang="fr-FR" dirty="0"/>
              <a:t>concrètes : attirer les regards des fidèles (fonds dorés) et ainsi les inciter à la prière, </a:t>
            </a:r>
          </a:p>
          <a:p>
            <a:pPr lvl="0"/>
            <a:endParaRPr lang="fr-FR" dirty="0"/>
          </a:p>
          <a:p>
            <a:pPr lvl="0"/>
            <a:r>
              <a:rPr lang="fr-FR" dirty="0"/>
              <a:t>didactique : à une époque où l’écrit était réservé aux privilégiés de la fortune et de l’esprit, le rôle de l’image est primordial (et permet aux illettrés de connaitre la vie du Christ et de ses saints), </a:t>
            </a:r>
          </a:p>
          <a:p>
            <a:pPr lvl="0"/>
            <a:endParaRPr lang="fr-FR" dirty="0"/>
          </a:p>
          <a:p>
            <a:pPr lvl="0"/>
            <a:r>
              <a:rPr lang="fr-FR" dirty="0"/>
              <a:t>spirituelle : symbolisant la « maison de Dieu » (décors gothiques rappelant les façades des églises ; nuits étoilées) </a:t>
            </a:r>
          </a:p>
          <a:p>
            <a:pPr lvl="0"/>
            <a:endParaRPr lang="fr-FR" dirty="0"/>
          </a:p>
          <a:p>
            <a:r>
              <a:rPr lang="fr-FR" dirty="0"/>
              <a:t>Certains historiens de l’art reprochent aux artistes des XV et XVIe l’immobilité de certains personnages mais celle-ci pourrait s’expliquer par la mission sacrée des saints représentés sur les retables (intercéder auprès de Dieu) d’où leur attitude digne et cérémonieuse tels des ambassadeurs. </a:t>
            </a:r>
          </a:p>
          <a:p>
            <a:endParaRPr lang="fr-FR" dirty="0"/>
          </a:p>
          <a:p>
            <a:r>
              <a:rPr lang="fr-FR" dirty="0"/>
              <a:t>En général, les retables sont terminés par une corniche ou un « revers » (panneau rectangulaire présentant une petite avancée pour protéger le polyptique de la poussière, des infiltrations et suintements pouvant provenir du plafond). En général aussi, le premier registre repose sur la « prédelle » (panneau très allongé). Ces deux éléments sont ici absents. </a:t>
            </a:r>
          </a:p>
          <a:p>
            <a:r>
              <a:rPr lang="fr-FR" dirty="0"/>
              <a:t>Les retables sont souvent constitués de plusieurs panneaux (eux-mêmes composés de une ou plusieurs planches), ce qui est d’ailleurs le cas ici (3 panneaux dont 2 composés, chacun, de 2 planches) pour être démontables et transportables car l’artiste peint l’œuvre dans son atelier. C’est surtout le cas pour les petites localités qui désiraient une œuvre d’un peintre renommé mais ne pouvaient payer son déplacement et son séjour sur place pendant plusieurs mois voire un an. </a:t>
            </a:r>
          </a:p>
          <a:p>
            <a:r>
              <a:rPr lang="fr-FR" dirty="0"/>
              <a:t>Une bande de toile (chanvre ou lin) était collée sur les joints entre deux planches pour les empêcher de jouer et de rompre la couche picturale. L’ensemble de la surface était couverte par plusieurs couches d’enduit. Puis l’artiste dessinait avec des charbons de saule (ou à la sanguine) les traits, les ombres, les plis,... Puis le peintre posait sur le panneau les motifs qui devaient être vus en relief (plâtre et colle). Ensuite seulement étaient posées la peinture et la dorure.</a:t>
            </a:r>
          </a:p>
        </p:txBody>
      </p:sp>
    </p:spTree>
    <p:extLst>
      <p:ext uri="{BB962C8B-B14F-4D97-AF65-F5344CB8AC3E}">
        <p14:creationId xmlns:p14="http://schemas.microsoft.com/office/powerpoint/2010/main" val="63570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48F4B-CD15-E46F-808F-39079EFB9EE4}"/>
              </a:ext>
            </a:extLst>
          </p:cNvPr>
          <p:cNvSpPr>
            <a:spLocks noGrp="1"/>
          </p:cNvSpPr>
          <p:nvPr>
            <p:ph type="title"/>
          </p:nvPr>
        </p:nvSpPr>
        <p:spPr/>
        <p:txBody>
          <a:bodyPr/>
          <a:lstStyle/>
          <a:p>
            <a:endParaRPr lang="fr-FR"/>
          </a:p>
        </p:txBody>
      </p:sp>
      <p:pic>
        <p:nvPicPr>
          <p:cNvPr id="5" name="Espace réservé du contenu 4" descr="Une image contenant écran, peinture, art, Visage humain&#10;&#10;Le contenu généré par l’IA peut être incorrect.">
            <a:extLst>
              <a:ext uri="{FF2B5EF4-FFF2-40B4-BE49-F238E27FC236}">
                <a16:creationId xmlns:a16="http://schemas.microsoft.com/office/drawing/2014/main" id="{330AB423-B920-4C72-CE5F-8C4D95EE18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627" y="3261917"/>
            <a:ext cx="5696745" cy="5668166"/>
          </a:xfrm>
        </p:spPr>
      </p:pic>
    </p:spTree>
    <p:extLst>
      <p:ext uri="{BB962C8B-B14F-4D97-AF65-F5344CB8AC3E}">
        <p14:creationId xmlns:p14="http://schemas.microsoft.com/office/powerpoint/2010/main" val="328156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73E83-A41E-E26A-264A-B6346DD87169}"/>
            </a:ext>
          </a:extLst>
        </p:cNvPr>
        <p:cNvGrpSpPr/>
        <p:nvPr/>
      </p:nvGrpSpPr>
      <p:grpSpPr>
        <a:xfrm>
          <a:off x="0" y="0"/>
          <a:ext cx="0" cy="0"/>
          <a:chOff x="0" y="0"/>
          <a:chExt cx="0" cy="0"/>
        </a:xfrm>
      </p:grpSpPr>
      <p:sp>
        <p:nvSpPr>
          <p:cNvPr id="4" name="TextBox 9">
            <a:extLst>
              <a:ext uri="{FF2B5EF4-FFF2-40B4-BE49-F238E27FC236}">
                <a16:creationId xmlns:a16="http://schemas.microsoft.com/office/drawing/2014/main" id="{5E80539F-1126-7690-691E-C44FAA015F3E}"/>
              </a:ext>
            </a:extLst>
          </p:cNvPr>
          <p:cNvSpPr txBox="1"/>
          <p:nvPr/>
        </p:nvSpPr>
        <p:spPr>
          <a:xfrm>
            <a:off x="16934" y="0"/>
            <a:ext cx="6841066" cy="75713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Qui était Louis </a:t>
            </a:r>
            <a:r>
              <a:rPr lang="fr-FR" dirty="0" err="1"/>
              <a:t>Bréa</a:t>
            </a:r>
            <a:r>
              <a:rPr lang="fr-FR" dirty="0"/>
              <a:t> ? </a:t>
            </a:r>
          </a:p>
          <a:p>
            <a:endParaRPr lang="fr-FR" dirty="0"/>
          </a:p>
          <a:p>
            <a:r>
              <a:rPr lang="fr-FR" dirty="0"/>
              <a:t>Un Pierre Brea est cité à Nice dès 1259. Au XVe siècle Laurent Brea mais aussi son fils Jean Brea, son petit-fils Honoré et son arrière-petit-fils </a:t>
            </a:r>
            <a:r>
              <a:rPr lang="fr-FR" dirty="0" err="1"/>
              <a:t>Monone</a:t>
            </a:r>
            <a:r>
              <a:rPr lang="fr-FR" dirty="0"/>
              <a:t>, sont tous tonneliers. Ils font aussi partie de la confrérie de la Miséricorde de Nice. Ludovic est le fils de </a:t>
            </a:r>
            <a:r>
              <a:rPr lang="fr-FR" dirty="0" err="1"/>
              <a:t>Monone</a:t>
            </a:r>
            <a:r>
              <a:rPr lang="fr-FR" dirty="0"/>
              <a:t> et son frère Pierre est également tonnelier. Ludovic serait né vers 1450.</a:t>
            </a:r>
          </a:p>
          <a:p>
            <a:endParaRPr lang="fr-FR" dirty="0"/>
          </a:p>
          <a:p>
            <a:r>
              <a:rPr lang="fr-FR" dirty="0"/>
              <a:t>On ignore tout de son apprentissage. Selon Vincent </a:t>
            </a:r>
            <a:r>
              <a:rPr lang="fr-FR" dirty="0" err="1"/>
              <a:t>Marchesi</a:t>
            </a:r>
            <a:r>
              <a:rPr lang="fr-FR" dirty="0"/>
              <a:t> il aurait été élève de Conrad d’Allemagne à </a:t>
            </a:r>
            <a:r>
              <a:rPr lang="fr-FR" dirty="0" err="1"/>
              <a:t>Taggia</a:t>
            </a:r>
            <a:r>
              <a:rPr lang="fr-FR" dirty="0"/>
              <a:t>. Selon Henry Schaeffer, il aurait plutôt été l’élève de Jean </a:t>
            </a:r>
            <a:r>
              <a:rPr lang="fr-FR" dirty="0" err="1"/>
              <a:t>Miralheti</a:t>
            </a:r>
            <a:r>
              <a:rPr lang="fr-FR" dirty="0"/>
              <a:t>, ce qui est peu probable dans les faits, puisque </a:t>
            </a:r>
            <a:r>
              <a:rPr lang="fr-FR" dirty="0" err="1"/>
              <a:t>Miralheti</a:t>
            </a:r>
            <a:r>
              <a:rPr lang="fr-FR" dirty="0"/>
              <a:t> est décédé avant 1457, soit 7 ans après la naissance de Ludovic Brea. </a:t>
            </a:r>
          </a:p>
          <a:p>
            <a:endParaRPr lang="fr-FR" dirty="0"/>
          </a:p>
          <a:p>
            <a:r>
              <a:rPr lang="fr-FR" dirty="0"/>
              <a:t>Ludovic a sans doute commencé à étudier chez Jacques </a:t>
            </a:r>
            <a:r>
              <a:rPr lang="fr-FR" dirty="0" err="1"/>
              <a:t>Durandi</a:t>
            </a:r>
            <a:r>
              <a:rPr lang="fr-FR" dirty="0"/>
              <a:t> car on retrouve chez Ludovic Brea plusieurs caractéristiques de Jacques </a:t>
            </a:r>
            <a:r>
              <a:rPr lang="fr-FR" dirty="0" err="1"/>
              <a:t>Durandi</a:t>
            </a:r>
            <a:r>
              <a:rPr lang="fr-FR" dirty="0"/>
              <a:t> tel que l’oreille découverte des personnages ou le geste précieux des mains de Marguerite. Mais à la mort de </a:t>
            </a:r>
            <a:r>
              <a:rPr lang="fr-FR" dirty="0" err="1"/>
              <a:t>Durandi</a:t>
            </a:r>
            <a:r>
              <a:rPr lang="fr-FR" dirty="0"/>
              <a:t>, l’artiste a dû poursuivre ses études chez un autre maitre. Cependant aucun document ne peut nous renseigner sur cette période. </a:t>
            </a:r>
          </a:p>
          <a:p>
            <a:endParaRPr lang="fr-FR" dirty="0"/>
          </a:p>
          <a:p>
            <a:r>
              <a:rPr lang="fr-FR" dirty="0"/>
              <a:t>A partir de 1483, il travaille principalement à </a:t>
            </a:r>
            <a:r>
              <a:rPr lang="fr-FR" dirty="0" err="1"/>
              <a:t>Taggia</a:t>
            </a:r>
            <a:r>
              <a:rPr lang="fr-FR" dirty="0"/>
              <a:t>. En 1492, il réside à Gênes et est accompagné de deux aides : Antonio </a:t>
            </a:r>
            <a:r>
              <a:rPr lang="fr-FR" dirty="0" err="1"/>
              <a:t>Semino</a:t>
            </a:r>
            <a:r>
              <a:rPr lang="fr-FR" dirty="0"/>
              <a:t> et Teramo </a:t>
            </a:r>
            <a:r>
              <a:rPr lang="fr-FR" dirty="0" err="1"/>
              <a:t>Piaggia</a:t>
            </a:r>
            <a:r>
              <a:rPr lang="fr-FR" dirty="0"/>
              <a:t>. Puis il séjourne et travaille suivant les commandes en Ligurie ou dans le comté de Nice jusqu’en 1523. </a:t>
            </a:r>
          </a:p>
        </p:txBody>
      </p:sp>
    </p:spTree>
    <p:extLst>
      <p:ext uri="{BB962C8B-B14F-4D97-AF65-F5344CB8AC3E}">
        <p14:creationId xmlns:p14="http://schemas.microsoft.com/office/powerpoint/2010/main" val="201250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A16601-04D5-3249-BE2E-ED0D1F34C8B9}"/>
              </a:ext>
            </a:extLst>
          </p:cNvPr>
          <p:cNvSpPr>
            <a:spLocks noGrp="1"/>
          </p:cNvSpPr>
          <p:nvPr>
            <p:ph type="title"/>
          </p:nvPr>
        </p:nvSpPr>
        <p:spPr/>
        <p:txBody>
          <a:bodyPr/>
          <a:lstStyle/>
          <a:p>
            <a:endParaRPr lang="fr-FR"/>
          </a:p>
        </p:txBody>
      </p:sp>
      <p:pic>
        <p:nvPicPr>
          <p:cNvPr id="7" name="Image 6" descr="Une image contenant art, livre, Artefact, lettre&#10;&#10;Le contenu généré par l’IA peut être incorrect.">
            <a:extLst>
              <a:ext uri="{FF2B5EF4-FFF2-40B4-BE49-F238E27FC236}">
                <a16:creationId xmlns:a16="http://schemas.microsoft.com/office/drawing/2014/main" id="{E14F4490-2638-8E2F-8C1F-C70228C5B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3853"/>
            <a:ext cx="6858000" cy="5065998"/>
          </a:xfrm>
          <a:prstGeom prst="rect">
            <a:avLst/>
          </a:prstGeom>
        </p:spPr>
      </p:pic>
      <p:pic>
        <p:nvPicPr>
          <p:cNvPr id="5" name="Espace réservé du contenu 4" descr="Une image contenant art, marron&#10;&#10;Le contenu généré par l’IA peut être incorrect.">
            <a:extLst>
              <a:ext uri="{FF2B5EF4-FFF2-40B4-BE49-F238E27FC236}">
                <a16:creationId xmlns:a16="http://schemas.microsoft.com/office/drawing/2014/main" id="{2EA70DE3-A73C-DBC7-9E5E-7C92FA32BC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239721"/>
            <a:ext cx="4047067" cy="2856280"/>
          </a:xfrm>
        </p:spPr>
      </p:pic>
    </p:spTree>
    <p:extLst>
      <p:ext uri="{BB962C8B-B14F-4D97-AF65-F5344CB8AC3E}">
        <p14:creationId xmlns:p14="http://schemas.microsoft.com/office/powerpoint/2010/main" val="55824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CD66F-21FA-9D45-29BE-6972459A6C92}"/>
            </a:ext>
          </a:extLst>
        </p:cNvPr>
        <p:cNvGrpSpPr/>
        <p:nvPr/>
      </p:nvGrpSpPr>
      <p:grpSpPr>
        <a:xfrm>
          <a:off x="0" y="0"/>
          <a:ext cx="0" cy="0"/>
          <a:chOff x="0" y="0"/>
          <a:chExt cx="0" cy="0"/>
        </a:xfrm>
      </p:grpSpPr>
      <p:sp>
        <p:nvSpPr>
          <p:cNvPr id="4" name="TextBox 9">
            <a:extLst>
              <a:ext uri="{FF2B5EF4-FFF2-40B4-BE49-F238E27FC236}">
                <a16:creationId xmlns:a16="http://schemas.microsoft.com/office/drawing/2014/main" id="{3D0115B1-6847-0037-96AE-F6C0EBBFFA42}"/>
              </a:ext>
            </a:extLst>
          </p:cNvPr>
          <p:cNvSpPr txBox="1"/>
          <p:nvPr/>
        </p:nvSpPr>
        <p:spPr>
          <a:xfrm>
            <a:off x="16934" y="0"/>
            <a:ext cx="6841066" cy="111722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Le programme iconographique de retable des Arcs </a:t>
            </a:r>
          </a:p>
          <a:p>
            <a:endParaRPr lang="fr-FR" dirty="0"/>
          </a:p>
          <a:p>
            <a:r>
              <a:rPr lang="fr-FR" dirty="0"/>
              <a:t>En ce qui concerne le personnage, au registre inférieur </a:t>
            </a:r>
            <a:r>
              <a:rPr lang="fr-FR" dirty="0" err="1"/>
              <a:t>destre</a:t>
            </a:r>
            <a:r>
              <a:rPr lang="fr-FR" dirty="0"/>
              <a:t>, les historiens de l’art ne sont pas tous unanimes quant à la représentation effective de St Lazare ou bien de St Jacques. Il est difficile de trancher. Tous deux sont représentés avec un bâton (bourdon du pèlerin pour St Jacques, rappel du bâton magique avec lequel Hermès rappelait de l’Hadès les âmes des défunts pour St Lazare) et en général une coquille accompagne St Jacques, mais ce n’est pas le cas ici.</a:t>
            </a:r>
          </a:p>
          <a:p>
            <a:endParaRPr lang="fr-FR" dirty="0"/>
          </a:p>
          <a:p>
            <a:r>
              <a:rPr lang="fr-FR" dirty="0"/>
              <a:t>Par ailleurs, au second registre, s’agit-il de St Blaise, comme l’inscription le prétend ou bien de St Martin ? Là encore les historiens se contredisent. Là aussi, il est difficile d’affirmer quoi que ce soit, puisqu’aucun attribut habituel des personnages en question n’est présent (peignes en fer pour St Blaise ; manteau ou oie pour St Martin). Et si la présence de Martin peut s’expliquer (il y avait une chapelle St Martin et il existe toujours un quartier St Martin aux Arcs) la présence de St Blaise est beaucoup plus énigmatique. L’inscription est postérieure au retable mais alors pourquoi aurait on inscrit St Blaise si ce n’était pas le cas ? </a:t>
            </a:r>
          </a:p>
          <a:p>
            <a:endParaRPr lang="fr-FR" dirty="0"/>
          </a:p>
          <a:p>
            <a:r>
              <a:rPr lang="fr-FR" dirty="0"/>
              <a:t>Le reste du programme iconographique s’explique par contre très bien : </a:t>
            </a:r>
          </a:p>
          <a:p>
            <a:endParaRPr lang="fr-FR" dirty="0"/>
          </a:p>
          <a:p>
            <a:r>
              <a:rPr lang="fr-FR" dirty="0"/>
              <a:t>En tant que moine du monastère de Lérins, suivant la règle bénédictine, il est logique d’avoir choisi de faire figurer Saint Benoit, Saint Honorat et Sainte Marguerite. Par ailleurs Saint jean Baptiste et Saint Sébastien sont saints patrons de la commune, toujours fêtés de nos jours respectivement le 29 aout et le 20 janvier. En outre, il existait également un prieuré dédié à Saint Pierre, appartenant à l’abbaye de Saint Victor ainsi que d’autres chapelles sur le territoire dédiées à St Martin, Sainte Marie Madeleine et Ste Catherine (il s’agit de l’actuelle chapelle Ste Roseline). Enfin il existait un autel latéral dans l’ancienne église paroissiale Notre Dame dédié à St Antoine, ce qui pourrait expliquer la présence de ce saint sur le retable. </a:t>
            </a:r>
          </a:p>
          <a:p>
            <a:endParaRPr lang="fr-FR" dirty="0"/>
          </a:p>
          <a:p>
            <a:r>
              <a:rPr lang="fr-FR" dirty="0"/>
              <a:t>Sainte Marthe et Saint Lazare seraient ici logiquement associés à Sainte Marie Madeleine. </a:t>
            </a:r>
          </a:p>
        </p:txBody>
      </p:sp>
    </p:spTree>
    <p:extLst>
      <p:ext uri="{BB962C8B-B14F-4D97-AF65-F5344CB8AC3E}">
        <p14:creationId xmlns:p14="http://schemas.microsoft.com/office/powerpoint/2010/main" val="319684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C9B9B-BDDF-3F3D-1A10-210975F28BDB}"/>
            </a:ext>
          </a:extLst>
        </p:cNvPr>
        <p:cNvGrpSpPr/>
        <p:nvPr/>
      </p:nvGrpSpPr>
      <p:grpSpPr>
        <a:xfrm>
          <a:off x="0" y="0"/>
          <a:ext cx="0" cy="0"/>
          <a:chOff x="0" y="0"/>
          <a:chExt cx="0" cy="0"/>
        </a:xfrm>
      </p:grpSpPr>
      <p:sp>
        <p:nvSpPr>
          <p:cNvPr id="4" name="TextBox 9">
            <a:extLst>
              <a:ext uri="{FF2B5EF4-FFF2-40B4-BE49-F238E27FC236}">
                <a16:creationId xmlns:a16="http://schemas.microsoft.com/office/drawing/2014/main" id="{2EDC3DC2-0EFA-7942-0A4A-9EDEC2626F77}"/>
              </a:ext>
            </a:extLst>
          </p:cNvPr>
          <p:cNvSpPr txBox="1"/>
          <p:nvPr/>
        </p:nvSpPr>
        <p:spPr>
          <a:xfrm>
            <a:off x="16934" y="0"/>
            <a:ext cx="6841066" cy="92332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Les inscriptions </a:t>
            </a:r>
          </a:p>
          <a:p>
            <a:endParaRPr lang="fr-FR" dirty="0"/>
          </a:p>
          <a:p>
            <a:r>
              <a:rPr lang="fr-FR" dirty="0"/>
              <a:t>Dans l’auréole à double cercle de la Vierge on peut lire l’inscription : « AVA REGINA. CELORUM. MATER REGIS ANGELORUM. O MARIA » (salut, reine des cieux, mère des anges) et sur la robe « … NA DNS </a:t>
            </a:r>
            <a:r>
              <a:rPr lang="fr-FR" dirty="0" err="1"/>
              <a:t>TECum</a:t>
            </a:r>
            <a:r>
              <a:rPr lang="fr-FR" dirty="0"/>
              <a:t> »  (</a:t>
            </a:r>
            <a:r>
              <a:rPr lang="fr-FR" dirty="0" err="1"/>
              <a:t>Gratia</a:t>
            </a:r>
            <a:r>
              <a:rPr lang="fr-FR" dirty="0"/>
              <a:t> </a:t>
            </a:r>
            <a:r>
              <a:rPr lang="fr-FR" dirty="0" err="1"/>
              <a:t>plena</a:t>
            </a:r>
            <a:r>
              <a:rPr lang="fr-FR" dirty="0"/>
              <a:t> </a:t>
            </a:r>
            <a:r>
              <a:rPr lang="fr-FR" dirty="0" err="1"/>
              <a:t>dominus</a:t>
            </a:r>
            <a:r>
              <a:rPr lang="fr-FR" dirty="0"/>
              <a:t> </a:t>
            </a:r>
            <a:r>
              <a:rPr lang="fr-FR" dirty="0" err="1"/>
              <a:t>tecum</a:t>
            </a:r>
            <a:r>
              <a:rPr lang="fr-FR" dirty="0"/>
              <a:t> = pleine de grâce, le seigneur est avec vous)</a:t>
            </a:r>
          </a:p>
          <a:p>
            <a:r>
              <a:rPr lang="fr-FR" dirty="0"/>
              <a:t>La tête de l’enfant est ceinte par un nimbe portant l’inscription « EGO SUM LUX MUNDI. VIA VERITAS ET VITA ? QUI </a:t>
            </a:r>
            <a:r>
              <a:rPr lang="fr-FR" dirty="0" err="1"/>
              <a:t>Credit</a:t>
            </a:r>
            <a:r>
              <a:rPr lang="fr-FR" dirty="0"/>
              <a:t> in me non </a:t>
            </a:r>
            <a:r>
              <a:rPr lang="fr-FR" dirty="0" err="1"/>
              <a:t>morietur</a:t>
            </a:r>
            <a:r>
              <a:rPr lang="fr-FR" dirty="0"/>
              <a:t> in </a:t>
            </a:r>
            <a:r>
              <a:rPr lang="fr-FR" dirty="0" err="1"/>
              <a:t>eternum</a:t>
            </a:r>
            <a:r>
              <a:rPr lang="fr-FR" dirty="0"/>
              <a:t> » (je suis la lumière du monde, le chemin, la vérité, la vie, Quiconque vit et croit en moi ne mourra jamais)</a:t>
            </a:r>
          </a:p>
          <a:p>
            <a:r>
              <a:rPr lang="fr-FR" dirty="0"/>
              <a:t>D’après une enquête menée par R. Vital, la signature de l’artiste se trouvait en bas du panneau central et aurait été recouverte par une couche de peinture. </a:t>
            </a:r>
          </a:p>
          <a:p>
            <a:r>
              <a:rPr lang="fr-FR" dirty="0"/>
              <a:t>Le nimbe de St Honorat porte l’inscription : « SANCTUS HONORATUS EPISCOPUS », celui de St Benoit : « SANCTUS BENEDICTUS ABBAS ORET PRO </a:t>
            </a:r>
            <a:r>
              <a:rPr lang="fr-FR" dirty="0" err="1"/>
              <a:t>Nobis</a:t>
            </a:r>
            <a:r>
              <a:rPr lang="fr-FR" dirty="0"/>
              <a:t> » (priez pour nous), celui de St Pierre : « TU ES PETRUS ET SUPER HANC PETRAM EDIFICABO </a:t>
            </a:r>
            <a:r>
              <a:rPr lang="fr-FR" dirty="0" err="1"/>
              <a:t>ECLesiam</a:t>
            </a:r>
            <a:r>
              <a:rPr lang="fr-FR" dirty="0"/>
              <a:t> </a:t>
            </a:r>
            <a:r>
              <a:rPr lang="fr-FR" dirty="0" err="1"/>
              <a:t>meam</a:t>
            </a:r>
            <a:r>
              <a:rPr lang="fr-FR" dirty="0"/>
              <a:t> » et enfin pour St Jean Baptiste on lit : « SANCTUS IONES BAPTISTA PRECURSOR »</a:t>
            </a:r>
          </a:p>
          <a:p>
            <a:endParaRPr lang="fr-FR" dirty="0"/>
          </a:p>
          <a:p>
            <a:r>
              <a:rPr lang="fr-FR" dirty="0"/>
              <a:t> </a:t>
            </a:r>
          </a:p>
          <a:p>
            <a:r>
              <a:rPr lang="fr-FR" b="1" dirty="0"/>
              <a:t>sources</a:t>
            </a:r>
            <a:endParaRPr lang="fr-FR" dirty="0"/>
          </a:p>
          <a:p>
            <a:pPr lvl="0"/>
            <a:r>
              <a:rPr lang="fr-FR" dirty="0"/>
              <a:t>Splendeurs du retable au XVe siècle : Louis </a:t>
            </a:r>
            <a:r>
              <a:rPr lang="fr-FR" dirty="0" err="1"/>
              <a:t>Bréa</a:t>
            </a:r>
            <a:r>
              <a:rPr lang="fr-FR" dirty="0"/>
              <a:t>, Institut </a:t>
            </a:r>
            <a:r>
              <a:rPr lang="fr-FR" dirty="0" err="1"/>
              <a:t>Moniru</a:t>
            </a:r>
            <a:r>
              <a:rPr lang="fr-FR" dirty="0"/>
              <a:t> de Recherche Avancée, 1988</a:t>
            </a:r>
          </a:p>
          <a:p>
            <a:pPr lvl="0"/>
            <a:r>
              <a:rPr lang="fr-FR" dirty="0"/>
              <a:t>M. BABY-PABION, Ludovic </a:t>
            </a:r>
            <a:r>
              <a:rPr lang="fr-FR" dirty="0" err="1"/>
              <a:t>Bréa</a:t>
            </a:r>
            <a:r>
              <a:rPr lang="fr-FR" dirty="0"/>
              <a:t> : actif de 1475 à 1522, Serre, 1991</a:t>
            </a:r>
          </a:p>
          <a:p>
            <a:pPr lvl="0"/>
            <a:r>
              <a:rPr lang="fr-FR" dirty="0"/>
              <a:t>BARETY, Les primitifs de </a:t>
            </a:r>
            <a:r>
              <a:rPr lang="fr-FR" dirty="0" err="1"/>
              <a:t>Luceram</a:t>
            </a:r>
            <a:r>
              <a:rPr lang="fr-FR" dirty="0"/>
              <a:t>, le peintre niçois Jacques </a:t>
            </a:r>
            <a:r>
              <a:rPr lang="fr-FR" dirty="0" err="1"/>
              <a:t>durandi</a:t>
            </a:r>
            <a:endParaRPr lang="fr-FR" dirty="0"/>
          </a:p>
          <a:p>
            <a:pPr lvl="0"/>
            <a:r>
              <a:rPr lang="fr-FR" dirty="0"/>
              <a:t>T. BENSA, La Peinture en Basse-Provence à Nice et en Ligurie depuis le commencement du quatorzième siècle jusqu'au milieu du seizième, </a:t>
            </a:r>
            <a:r>
              <a:rPr lang="fr-FR" dirty="0" err="1"/>
              <a:t>Guiglion</a:t>
            </a:r>
            <a:r>
              <a:rPr lang="fr-FR" dirty="0"/>
              <a:t>, 1908</a:t>
            </a:r>
          </a:p>
          <a:p>
            <a:pPr lvl="0"/>
            <a:r>
              <a:rPr lang="fr-FR" dirty="0"/>
              <a:t>Chanoine BOUISSON, Les églises et les chapelles du Var, archives d’Histoire et d’Archéologie du diocèse de </a:t>
            </a:r>
            <a:r>
              <a:rPr lang="fr-FR" dirty="0" err="1"/>
              <a:t>Frejus</a:t>
            </a:r>
            <a:r>
              <a:rPr lang="fr-FR" dirty="0"/>
              <a:t> et Toulon, 1933</a:t>
            </a:r>
          </a:p>
          <a:p>
            <a:endParaRPr lang="fr-FR" dirty="0"/>
          </a:p>
        </p:txBody>
      </p:sp>
    </p:spTree>
    <p:extLst>
      <p:ext uri="{BB962C8B-B14F-4D97-AF65-F5344CB8AC3E}">
        <p14:creationId xmlns:p14="http://schemas.microsoft.com/office/powerpoint/2010/main" val="26287981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2CBDC14C-4AFD-4E18-B59A-1CCF74617919}">
  <ds:schemaRefs>
    <ds:schemaRef ds:uri="http://schemas.microsoft.com/sharepoint/v3/contenttype/forms"/>
  </ds:schemaRefs>
</ds:datastoreItem>
</file>

<file path=customXml/itemProps2.xml><?xml version="1.0" encoding="utf-8"?>
<ds:datastoreItem xmlns:ds="http://schemas.openxmlformats.org/officeDocument/2006/customXml" ds:itemID="{92AF9773-A33F-4C24-AED3-1FBD913CE5F7}">
  <ds:schemaRefs>
    <ds:schemaRef ds:uri="43590ac0-9243-467b-ab7d-a880e2fba6e9"/>
    <ds:schemaRef ds:uri="f4c7469f-ea08-4a28-abbd-883824f19f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E9F016-C2BC-4A2F-A204-30106924E040}">
  <ds:schemaRefs>
    <ds:schemaRef ds:uri="43590ac0-9243-467b-ab7d-a880e2fba6e9"/>
    <ds:schemaRef ds:uri="f4c7469f-ea08-4a28-abbd-883824f19f6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1140</TotalTime>
  <Words>1422</Words>
  <Application>Microsoft Office PowerPoint</Application>
  <PresentationFormat>Grand écran</PresentationFormat>
  <Paragraphs>56</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Aptos</vt:lpstr>
      <vt:lpstr>Aptos Display</vt:lpstr>
      <vt:lpstr>Arial</vt:lpstr>
      <vt:lpstr>Calibri</vt:lpstr>
      <vt:lpstr>Thème Office</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COLLET Laurene</cp:lastModifiedBy>
  <cp:revision>7</cp:revision>
  <dcterms:created xsi:type="dcterms:W3CDTF">2025-07-09T08:03:44Z</dcterms:created>
  <dcterms:modified xsi:type="dcterms:W3CDTF">2025-09-26T13:14:55Z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0x010100FDCF7233F6F4F749B98EBCA55174F2BE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